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ica" charset="1" panose="00000000000000000000"/>
      <p:regular r:id="rId10"/>
    </p:embeddedFont>
    <p:embeddedFont>
      <p:font typeface="Brick Sans" charset="1" panose="00000000000000000000"/>
      <p:regular r:id="rId11"/>
    </p:embeddedFont>
    <p:embeddedFont>
      <p:font typeface="Garet" charset="1" panose="00000000000000000000"/>
      <p:regular r:id="rId12"/>
    </p:embeddedFont>
    <p:embeddedFont>
      <p:font typeface="Garet Bold" charset="1" panose="00000000000000000000"/>
      <p:regular r:id="rId13"/>
    </p:embeddedFont>
    <p:embeddedFont>
      <p:font typeface="Garet Italics" charset="1" panose="00000000000000000000"/>
      <p:regular r:id="rId14"/>
    </p:embeddedFont>
    <p:embeddedFont>
      <p:font typeface="Garet Bold Italics" charset="1" panose="00000000000000000000"/>
      <p:regular r:id="rId15"/>
    </p:embeddedFont>
    <p:embeddedFont>
      <p:font typeface="Garet Light" charset="1" panose="00000000000000000000"/>
      <p:regular r:id="rId16"/>
    </p:embeddedFont>
    <p:embeddedFont>
      <p:font typeface="Garet Ultra-Bold" charset="1" panose="00000000000000000000"/>
      <p:regular r:id="rId17"/>
    </p:embeddedFont>
    <p:embeddedFont>
      <p:font typeface="Garet Ultra-Bold Italics" charset="1" panose="00000000000000000000"/>
      <p:regular r:id="rId18"/>
    </p:embeddedFont>
    <p:embeddedFont>
      <p:font typeface="Garet Heavy" charset="1" panose="00000000000000000000"/>
      <p:regular r:id="rId19"/>
    </p:embeddedFont>
    <p:embeddedFont>
      <p:font typeface="Garet Heavy Italics" charset="1" panose="00000000000000000000"/>
      <p:regular r:id="rId20"/>
    </p:embeddedFont>
    <p:embeddedFont>
      <p:font typeface="Public Sans" charset="1" panose="00000000000000000000"/>
      <p:regular r:id="rId21"/>
    </p:embeddedFont>
    <p:embeddedFont>
      <p:font typeface="Public Sans Bold" charset="1" panose="00000000000000000000"/>
      <p:regular r:id="rId22"/>
    </p:embeddedFont>
    <p:embeddedFont>
      <p:font typeface="Public Sans Italics" charset="1" panose="00000000000000000000"/>
      <p:regular r:id="rId23"/>
    </p:embeddedFont>
    <p:embeddedFont>
      <p:font typeface="Public Sans Bold Italics" charset="1" panose="00000000000000000000"/>
      <p:regular r:id="rId24"/>
    </p:embeddedFont>
    <p:embeddedFont>
      <p:font typeface="Public Sans Thin" charset="1" panose="00000000000000000000"/>
      <p:regular r:id="rId25"/>
    </p:embeddedFont>
    <p:embeddedFont>
      <p:font typeface="Public Sans Thin Italics" charset="1" panose="00000000000000000000"/>
      <p:regular r:id="rId26"/>
    </p:embeddedFont>
    <p:embeddedFont>
      <p:font typeface="Public Sans Medium" charset="1" panose="00000000000000000000"/>
      <p:regular r:id="rId27"/>
    </p:embeddedFont>
    <p:embeddedFont>
      <p:font typeface="Public Sans Medium Italics" charset="1" panose="00000000000000000000"/>
      <p:regular r:id="rId28"/>
    </p:embeddedFont>
    <p:embeddedFont>
      <p:font typeface="Public Sans Heavy" charset="1" panose="00000000000000000000"/>
      <p:regular r:id="rId29"/>
    </p:embeddedFont>
    <p:embeddedFont>
      <p:font typeface="Public Sans Heavy Italics" charset="1" panose="00000000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slides/slide26.xml" Type="http://schemas.openxmlformats.org/officeDocument/2006/relationships/slide"/><Relationship Id="rId63" Target="slides/slide27.xml" Type="http://schemas.openxmlformats.org/officeDocument/2006/relationships/slide"/><Relationship Id="rId64" Target="slides/slide2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64.jpeg" Type="http://schemas.openxmlformats.org/officeDocument/2006/relationships/image"/><Relationship Id="rId13" Target="../media/image65.png" Type="http://schemas.openxmlformats.org/officeDocument/2006/relationships/image"/><Relationship Id="rId14" Target="../media/image66.jpeg" Type="http://schemas.openxmlformats.org/officeDocument/2006/relationships/image"/><Relationship Id="rId15" Target="../media/image67.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png" Type="http://schemas.openxmlformats.org/officeDocument/2006/relationships/image"/><Relationship Id="rId12" Target="../media/image7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77.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2894" y="1049600"/>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1979827" y="-203162"/>
            <a:ext cx="1769402" cy="2463725"/>
          </a:xfrm>
          <a:custGeom>
            <a:avLst/>
            <a:gdLst/>
            <a:ahLst/>
            <a:cxnLst/>
            <a:rect r="r" b="b" t="t" l="l"/>
            <a:pathLst>
              <a:path h="2463725" w="1769402">
                <a:moveTo>
                  <a:pt x="0" y="0"/>
                </a:moveTo>
                <a:lnTo>
                  <a:pt x="1769402" y="0"/>
                </a:lnTo>
                <a:lnTo>
                  <a:pt x="1769402" y="2463724"/>
                </a:lnTo>
                <a:lnTo>
                  <a:pt x="0" y="2463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2242" y="249336"/>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5077">
            <a:off x="14265134" y="-162966"/>
            <a:ext cx="2066999" cy="2383332"/>
          </a:xfrm>
          <a:custGeom>
            <a:avLst/>
            <a:gdLst/>
            <a:ahLst/>
            <a:cxnLst/>
            <a:rect r="r" b="b" t="t" l="l"/>
            <a:pathLst>
              <a:path h="2383332" w="2066999">
                <a:moveTo>
                  <a:pt x="0" y="0"/>
                </a:moveTo>
                <a:lnTo>
                  <a:pt x="2066999" y="0"/>
                </a:lnTo>
                <a:lnTo>
                  <a:pt x="2066999" y="2383332"/>
                </a:lnTo>
                <a:lnTo>
                  <a:pt x="0" y="2383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515558" y="603503"/>
            <a:ext cx="13013288" cy="4190887"/>
            <a:chOff x="0" y="0"/>
            <a:chExt cx="1184514" cy="381469"/>
          </a:xfrm>
        </p:grpSpPr>
        <p:sp>
          <p:nvSpPr>
            <p:cNvPr name="Freeform 7" id="7"/>
            <p:cNvSpPr/>
            <p:nvPr/>
          </p:nvSpPr>
          <p:spPr>
            <a:xfrm flipH="false" flipV="false" rot="0">
              <a:off x="0" y="0"/>
              <a:ext cx="1184514" cy="381469"/>
            </a:xfrm>
            <a:custGeom>
              <a:avLst/>
              <a:gdLst/>
              <a:ahLst/>
              <a:cxnLst/>
              <a:rect r="r" b="b" t="t" l="l"/>
              <a:pathLst>
                <a:path h="381469" w="1184514">
                  <a:moveTo>
                    <a:pt x="981314" y="0"/>
                  </a:moveTo>
                  <a:cubicBezTo>
                    <a:pt x="1093539" y="0"/>
                    <a:pt x="1184514" y="85395"/>
                    <a:pt x="1184514" y="190734"/>
                  </a:cubicBezTo>
                  <a:cubicBezTo>
                    <a:pt x="1184514" y="296074"/>
                    <a:pt x="1093539" y="381469"/>
                    <a:pt x="981314" y="381469"/>
                  </a:cubicBezTo>
                  <a:lnTo>
                    <a:pt x="203200" y="381469"/>
                  </a:lnTo>
                  <a:cubicBezTo>
                    <a:pt x="90976" y="381469"/>
                    <a:pt x="0" y="296074"/>
                    <a:pt x="0" y="190734"/>
                  </a:cubicBezTo>
                  <a:cubicBezTo>
                    <a:pt x="0" y="85395"/>
                    <a:pt x="90976" y="0"/>
                    <a:pt x="203200" y="0"/>
                  </a:cubicBezTo>
                  <a:close/>
                </a:path>
              </a:pathLst>
            </a:custGeom>
            <a:solidFill>
              <a:srgbClr val="B491CA">
                <a:alpha val="18824"/>
              </a:srgbClr>
            </a:solidFill>
          </p:spPr>
        </p:sp>
        <p:sp>
          <p:nvSpPr>
            <p:cNvPr name="TextBox 8" id="8"/>
            <p:cNvSpPr txBox="true"/>
            <p:nvPr/>
          </p:nvSpPr>
          <p:spPr>
            <a:xfrm>
              <a:off x="0" y="-38100"/>
              <a:ext cx="1184514" cy="41956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432945" y="5542054"/>
            <a:ext cx="5018594" cy="5403600"/>
          </a:xfrm>
          <a:custGeom>
            <a:avLst/>
            <a:gdLst/>
            <a:ahLst/>
            <a:cxnLst/>
            <a:rect r="r" b="b" t="t" l="l"/>
            <a:pathLst>
              <a:path h="5403600" w="5018594">
                <a:moveTo>
                  <a:pt x="0" y="0"/>
                </a:moveTo>
                <a:lnTo>
                  <a:pt x="5018594" y="0"/>
                </a:lnTo>
                <a:lnTo>
                  <a:pt x="5018594" y="5403600"/>
                </a:lnTo>
                <a:lnTo>
                  <a:pt x="0" y="5403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639554" y="5542054"/>
            <a:ext cx="3814457" cy="5060639"/>
          </a:xfrm>
          <a:custGeom>
            <a:avLst/>
            <a:gdLst/>
            <a:ahLst/>
            <a:cxnLst/>
            <a:rect r="r" b="b" t="t" l="l"/>
            <a:pathLst>
              <a:path h="5060639" w="3814457">
                <a:moveTo>
                  <a:pt x="0" y="0"/>
                </a:moveTo>
                <a:lnTo>
                  <a:pt x="3814457" y="0"/>
                </a:lnTo>
                <a:lnTo>
                  <a:pt x="3814457" y="5060640"/>
                </a:lnTo>
                <a:lnTo>
                  <a:pt x="0" y="50606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644433" y="5542054"/>
            <a:ext cx="4031635" cy="5229715"/>
          </a:xfrm>
          <a:custGeom>
            <a:avLst/>
            <a:gdLst/>
            <a:ahLst/>
            <a:cxnLst/>
            <a:rect r="r" b="b" t="t" l="l"/>
            <a:pathLst>
              <a:path h="5229715" w="4031635">
                <a:moveTo>
                  <a:pt x="0" y="0"/>
                </a:moveTo>
                <a:lnTo>
                  <a:pt x="4031635" y="0"/>
                </a:lnTo>
                <a:lnTo>
                  <a:pt x="4031635" y="5229715"/>
                </a:lnTo>
                <a:lnTo>
                  <a:pt x="0" y="52297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257881">
            <a:off x="-400893" y="2974914"/>
            <a:ext cx="3549762" cy="3440042"/>
          </a:xfrm>
          <a:custGeom>
            <a:avLst/>
            <a:gdLst/>
            <a:ahLst/>
            <a:cxnLst/>
            <a:rect r="r" b="b" t="t" l="l"/>
            <a:pathLst>
              <a:path h="3440042" w="3549762">
                <a:moveTo>
                  <a:pt x="0" y="0"/>
                </a:moveTo>
                <a:lnTo>
                  <a:pt x="3549762" y="0"/>
                </a:lnTo>
                <a:lnTo>
                  <a:pt x="3549762" y="3440042"/>
                </a:lnTo>
                <a:lnTo>
                  <a:pt x="0" y="34400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248570">
            <a:off x="15858283" y="2774300"/>
            <a:ext cx="2885297" cy="4111175"/>
          </a:xfrm>
          <a:custGeom>
            <a:avLst/>
            <a:gdLst/>
            <a:ahLst/>
            <a:cxnLst/>
            <a:rect r="r" b="b" t="t" l="l"/>
            <a:pathLst>
              <a:path h="4111175" w="2885297">
                <a:moveTo>
                  <a:pt x="0" y="0"/>
                </a:moveTo>
                <a:lnTo>
                  <a:pt x="2885297" y="0"/>
                </a:lnTo>
                <a:lnTo>
                  <a:pt x="2885297" y="4111175"/>
                </a:lnTo>
                <a:lnTo>
                  <a:pt x="0" y="4111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2635147" y="5372979"/>
            <a:ext cx="3123355" cy="5205592"/>
          </a:xfrm>
          <a:custGeom>
            <a:avLst/>
            <a:gdLst/>
            <a:ahLst/>
            <a:cxnLst/>
            <a:rect r="r" b="b" t="t" l="l"/>
            <a:pathLst>
              <a:path h="5205592" w="3123355">
                <a:moveTo>
                  <a:pt x="0" y="0"/>
                </a:moveTo>
                <a:lnTo>
                  <a:pt x="3123356" y="0"/>
                </a:lnTo>
                <a:lnTo>
                  <a:pt x="3123356" y="5205592"/>
                </a:lnTo>
                <a:lnTo>
                  <a:pt x="0" y="52055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5500207">
            <a:off x="3412617" y="353163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6" id="16"/>
          <p:cNvGrpSpPr/>
          <p:nvPr/>
        </p:nvGrpSpPr>
        <p:grpSpPr>
          <a:xfrm rot="0">
            <a:off x="4113620" y="9258300"/>
            <a:ext cx="9715303" cy="939006"/>
            <a:chOff x="0" y="0"/>
            <a:chExt cx="3946819" cy="381469"/>
          </a:xfrm>
        </p:grpSpPr>
        <p:sp>
          <p:nvSpPr>
            <p:cNvPr name="Freeform 17" id="17"/>
            <p:cNvSpPr/>
            <p:nvPr/>
          </p:nvSpPr>
          <p:spPr>
            <a:xfrm flipH="false" flipV="false" rot="0">
              <a:off x="0" y="0"/>
              <a:ext cx="3946819" cy="381469"/>
            </a:xfrm>
            <a:custGeom>
              <a:avLst/>
              <a:gdLst/>
              <a:ahLst/>
              <a:cxnLst/>
              <a:rect r="r" b="b" t="t" l="l"/>
              <a:pathLst>
                <a:path h="381469" w="3946819">
                  <a:moveTo>
                    <a:pt x="3743619" y="0"/>
                  </a:moveTo>
                  <a:cubicBezTo>
                    <a:pt x="3855843" y="0"/>
                    <a:pt x="3946819" y="85395"/>
                    <a:pt x="3946819" y="190734"/>
                  </a:cubicBezTo>
                  <a:cubicBezTo>
                    <a:pt x="3946819" y="296074"/>
                    <a:pt x="3855843" y="381469"/>
                    <a:pt x="3743619"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name="TextBox 18" id="18"/>
            <p:cNvSpPr txBox="true"/>
            <p:nvPr/>
          </p:nvSpPr>
          <p:spPr>
            <a:xfrm>
              <a:off x="0" y="-38100"/>
              <a:ext cx="3946819" cy="41956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true" flipV="false" rot="-5500207">
            <a:off x="13302578" y="3654686"/>
            <a:ext cx="1402006" cy="1402006"/>
          </a:xfrm>
          <a:custGeom>
            <a:avLst/>
            <a:gdLst/>
            <a:ahLst/>
            <a:cxnLst/>
            <a:rect r="r" b="b" t="t" l="l"/>
            <a:pathLst>
              <a:path h="1402006" w="1402006">
                <a:moveTo>
                  <a:pt x="1402006" y="0"/>
                </a:moveTo>
                <a:lnTo>
                  <a:pt x="0" y="0"/>
                </a:lnTo>
                <a:lnTo>
                  <a:pt x="0" y="1402006"/>
                </a:lnTo>
                <a:lnTo>
                  <a:pt x="1402006" y="1402006"/>
                </a:lnTo>
                <a:lnTo>
                  <a:pt x="1402006"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0" id="20"/>
          <p:cNvSpPr txBox="true"/>
          <p:nvPr/>
        </p:nvSpPr>
        <p:spPr>
          <a:xfrm rot="0">
            <a:off x="4715527" y="9461117"/>
            <a:ext cx="8511488" cy="476221"/>
          </a:xfrm>
          <a:prstGeom prst="rect">
            <a:avLst/>
          </a:prstGeom>
        </p:spPr>
        <p:txBody>
          <a:bodyPr anchor="t" rtlCol="false" tIns="0" lIns="0" bIns="0" rIns="0">
            <a:spAutoFit/>
          </a:bodyPr>
          <a:lstStyle/>
          <a:p>
            <a:pPr algn="ctr">
              <a:lnSpc>
                <a:spcPts val="3849"/>
              </a:lnSpc>
            </a:pPr>
            <a:r>
              <a:rPr lang="en-US" sz="2749">
                <a:solidFill>
                  <a:srgbClr val="222366"/>
                </a:solidFill>
                <a:latin typeface="Public Sans Bold"/>
              </a:rPr>
              <a:t>Presented By : Shajhan Sangrasi, Daniyal Areshia</a:t>
            </a:r>
          </a:p>
        </p:txBody>
      </p:sp>
      <p:sp>
        <p:nvSpPr>
          <p:cNvPr name="TextBox 21" id="21"/>
          <p:cNvSpPr txBox="true"/>
          <p:nvPr/>
        </p:nvSpPr>
        <p:spPr>
          <a:xfrm rot="0">
            <a:off x="2486105" y="1318140"/>
            <a:ext cx="13315790" cy="2618739"/>
          </a:xfrm>
          <a:prstGeom prst="rect">
            <a:avLst/>
          </a:prstGeom>
        </p:spPr>
        <p:txBody>
          <a:bodyPr anchor="t" rtlCol="false" tIns="0" lIns="0" bIns="0" rIns="0">
            <a:spAutoFit/>
          </a:bodyPr>
          <a:lstStyle/>
          <a:p>
            <a:pPr algn="ctr">
              <a:lnSpc>
                <a:spcPts val="6860"/>
              </a:lnSpc>
            </a:pPr>
            <a:r>
              <a:rPr lang="en-US" sz="4900">
                <a:solidFill>
                  <a:srgbClr val="222366"/>
                </a:solidFill>
                <a:latin typeface="Brick Sans"/>
              </a:rPr>
              <a:t>Digital Signal Processing</a:t>
            </a:r>
          </a:p>
          <a:p>
            <a:pPr algn="ctr">
              <a:lnSpc>
                <a:spcPts val="6860"/>
              </a:lnSpc>
            </a:pPr>
            <a:r>
              <a:rPr lang="en-US" sz="4900">
                <a:solidFill>
                  <a:srgbClr val="222366"/>
                </a:solidFill>
                <a:latin typeface="Brick Sans"/>
              </a:rPr>
              <a:t>in Medical Industry - </a:t>
            </a:r>
          </a:p>
          <a:p>
            <a:pPr algn="ctr">
              <a:lnSpc>
                <a:spcPts val="6860"/>
              </a:lnSpc>
            </a:pPr>
            <a:r>
              <a:rPr lang="en-US" sz="4900">
                <a:solidFill>
                  <a:srgbClr val="222366"/>
                </a:solidFill>
                <a:latin typeface="Brick Sans"/>
              </a:rPr>
              <a:t>Medical Portable Devices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598715" y="3248178"/>
            <a:ext cx="5689285" cy="7379969"/>
          </a:xfrm>
          <a:custGeom>
            <a:avLst/>
            <a:gdLst/>
            <a:ahLst/>
            <a:cxnLst/>
            <a:rect r="r" b="b" t="t" l="l"/>
            <a:pathLst>
              <a:path h="7379969" w="5689285">
                <a:moveTo>
                  <a:pt x="0" y="0"/>
                </a:moveTo>
                <a:lnTo>
                  <a:pt x="5689285" y="0"/>
                </a:lnTo>
                <a:lnTo>
                  <a:pt x="5689285" y="7379968"/>
                </a:lnTo>
                <a:lnTo>
                  <a:pt x="0" y="7379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248570">
            <a:off x="558321" y="6346755"/>
            <a:ext cx="2532247" cy="3608124"/>
          </a:xfrm>
          <a:custGeom>
            <a:avLst/>
            <a:gdLst/>
            <a:ahLst/>
            <a:cxnLst/>
            <a:rect r="r" b="b" t="t" l="l"/>
            <a:pathLst>
              <a:path h="3608124" w="2532247">
                <a:moveTo>
                  <a:pt x="0" y="0"/>
                </a:moveTo>
                <a:lnTo>
                  <a:pt x="2532248" y="0"/>
                </a:lnTo>
                <a:lnTo>
                  <a:pt x="2532248" y="3608124"/>
                </a:lnTo>
                <a:lnTo>
                  <a:pt x="0" y="3608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151576" y="2203263"/>
            <a:ext cx="10385591" cy="1399280"/>
          </a:xfrm>
          <a:prstGeom prst="rect">
            <a:avLst/>
          </a:prstGeom>
        </p:spPr>
        <p:txBody>
          <a:bodyPr anchor="t" rtlCol="false" tIns="0" lIns="0" bIns="0" rIns="0">
            <a:spAutoFit/>
          </a:bodyPr>
          <a:lstStyle/>
          <a:p>
            <a:pPr>
              <a:lnSpc>
                <a:spcPts val="3724"/>
              </a:lnSpc>
            </a:pPr>
            <a:r>
              <a:rPr lang="en-US" sz="2660">
                <a:solidFill>
                  <a:srgbClr val="222366"/>
                </a:solidFill>
                <a:latin typeface="Public Sans Heavy"/>
              </a:rPr>
              <a:t>Pulse Oximetry is a non-invasive method used to measure the oxygen saturation level in the blood</a:t>
            </a:r>
            <a:r>
              <a:rPr lang="en-US" sz="2660">
                <a:solidFill>
                  <a:srgbClr val="222366"/>
                </a:solidFill>
                <a:latin typeface="Public Sans Heavy"/>
              </a:rPr>
              <a:t>. It’s widely used in various medical and consumer-grade applications</a:t>
            </a:r>
          </a:p>
        </p:txBody>
      </p:sp>
      <p:sp>
        <p:nvSpPr>
          <p:cNvPr name="TextBox 11" id="11"/>
          <p:cNvSpPr txBox="true"/>
          <p:nvPr/>
        </p:nvSpPr>
        <p:spPr>
          <a:xfrm rot="0">
            <a:off x="3648890" y="676592"/>
            <a:ext cx="12637084" cy="1144905"/>
          </a:xfrm>
          <a:prstGeom prst="rect">
            <a:avLst/>
          </a:prstGeom>
        </p:spPr>
        <p:txBody>
          <a:bodyPr anchor="t" rtlCol="false" tIns="0" lIns="0" bIns="0" rIns="0">
            <a:spAutoFit/>
          </a:bodyPr>
          <a:lstStyle/>
          <a:p>
            <a:pPr algn="ctr">
              <a:lnSpc>
                <a:spcPts val="8819"/>
              </a:lnSpc>
            </a:pPr>
            <a:r>
              <a:rPr lang="en-US" sz="6300">
                <a:solidFill>
                  <a:srgbClr val="222366"/>
                </a:solidFill>
                <a:latin typeface="Brick Sans"/>
              </a:rPr>
              <a:t>Pulse Oximetry</a:t>
            </a:r>
          </a:p>
        </p:txBody>
      </p:sp>
      <p:sp>
        <p:nvSpPr>
          <p:cNvPr name="AutoShape 12" id="12"/>
          <p:cNvSpPr/>
          <p:nvPr/>
        </p:nvSpPr>
        <p:spPr>
          <a:xfrm>
            <a:off x="10090531" y="8839908"/>
            <a:ext cx="1483690" cy="0"/>
          </a:xfrm>
          <a:prstGeom prst="line">
            <a:avLst/>
          </a:prstGeom>
          <a:ln cap="flat" w="38100">
            <a:solidFill>
              <a:srgbClr val="000000"/>
            </a:solidFill>
            <a:prstDash val="solid"/>
            <a:headEnd type="none" len="sm" w="sm"/>
            <a:tailEnd type="arrow" len="sm" w="med"/>
          </a:ln>
        </p:spPr>
      </p:sp>
      <p:grpSp>
        <p:nvGrpSpPr>
          <p:cNvPr name="Group 13" id="13"/>
          <p:cNvGrpSpPr/>
          <p:nvPr/>
        </p:nvGrpSpPr>
        <p:grpSpPr>
          <a:xfrm rot="0">
            <a:off x="2553903" y="633897"/>
            <a:ext cx="3272082" cy="3272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50273" b="0"/>
              </a:stretch>
            </a:blipFill>
          </p:spPr>
        </p:sp>
      </p:grpSp>
      <p:sp>
        <p:nvSpPr>
          <p:cNvPr name="TextBox 15" id="15"/>
          <p:cNvSpPr txBox="true"/>
          <p:nvPr/>
        </p:nvSpPr>
        <p:spPr>
          <a:xfrm rot="0">
            <a:off x="1028700" y="4202618"/>
            <a:ext cx="9500068" cy="915035"/>
          </a:xfrm>
          <a:prstGeom prst="rect">
            <a:avLst/>
          </a:prstGeom>
        </p:spPr>
        <p:txBody>
          <a:bodyPr anchor="t" rtlCol="false" tIns="0" lIns="0" bIns="0" rIns="0">
            <a:spAutoFit/>
          </a:bodyPr>
          <a:lstStyle/>
          <a:p>
            <a:pPr>
              <a:lnSpc>
                <a:spcPts val="3639"/>
              </a:lnSpc>
            </a:pPr>
            <a:r>
              <a:rPr lang="en-US" sz="2599">
                <a:solidFill>
                  <a:srgbClr val="222366"/>
                </a:solidFill>
                <a:latin typeface="Public Sans"/>
              </a:rPr>
              <a:t>. </a:t>
            </a:r>
            <a:r>
              <a:rPr lang="en-US" sz="2599">
                <a:solidFill>
                  <a:srgbClr val="222366"/>
                </a:solidFill>
                <a:latin typeface="Public Sans"/>
              </a:rPr>
              <a:t>The DSP in the pulse oximeter processes these time-varying signals to calculate the oxygen saturation level</a:t>
            </a:r>
          </a:p>
        </p:txBody>
      </p:sp>
      <p:sp>
        <p:nvSpPr>
          <p:cNvPr name="TextBox 16" id="16"/>
          <p:cNvSpPr txBox="true"/>
          <p:nvPr/>
        </p:nvSpPr>
        <p:spPr>
          <a:xfrm rot="0">
            <a:off x="3145452" y="5727253"/>
            <a:ext cx="9004672" cy="1746250"/>
          </a:xfrm>
          <a:prstGeom prst="rect">
            <a:avLst/>
          </a:prstGeom>
        </p:spPr>
        <p:txBody>
          <a:bodyPr anchor="t" rtlCol="false" tIns="0" lIns="0" bIns="0" rIns="0">
            <a:spAutoFit/>
          </a:bodyPr>
          <a:lstStyle/>
          <a:p>
            <a:pPr algn="r">
              <a:lnSpc>
                <a:spcPts val="3499"/>
              </a:lnSpc>
            </a:pPr>
            <a:r>
              <a:rPr lang="en-US" sz="2499">
                <a:solidFill>
                  <a:srgbClr val="222366"/>
                </a:solidFill>
                <a:latin typeface="Public Sans"/>
              </a:rPr>
              <a:t>The mathematical principle behind pulse oximetry is the Beer-Lambert law, which states that the absorption of light is directly proportional to the concentration of the medium and the distance it has travelled</a:t>
            </a:r>
          </a:p>
        </p:txBody>
      </p:sp>
      <p:sp>
        <p:nvSpPr>
          <p:cNvPr name="TextBox 17" id="17"/>
          <p:cNvSpPr txBox="true"/>
          <p:nvPr/>
        </p:nvSpPr>
        <p:spPr>
          <a:xfrm rot="0">
            <a:off x="5421229" y="8548891"/>
            <a:ext cx="5107539" cy="515360"/>
          </a:xfrm>
          <a:prstGeom prst="rect">
            <a:avLst/>
          </a:prstGeom>
        </p:spPr>
        <p:txBody>
          <a:bodyPr anchor="t" rtlCol="false" tIns="0" lIns="0" bIns="0" rIns="0">
            <a:spAutoFit/>
          </a:bodyPr>
          <a:lstStyle/>
          <a:p>
            <a:pPr algn="ctr">
              <a:lnSpc>
                <a:spcPts val="4144"/>
              </a:lnSpc>
            </a:pPr>
            <a:r>
              <a:rPr lang="en-US" sz="2960">
                <a:solidFill>
                  <a:srgbClr val="222366"/>
                </a:solidFill>
                <a:latin typeface="Public Sans Heavy"/>
              </a:rPr>
              <a:t>Working Principle??</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691178" y="405007"/>
            <a:ext cx="5849257" cy="2783248"/>
          </a:xfrm>
          <a:custGeom>
            <a:avLst/>
            <a:gdLst/>
            <a:ahLst/>
            <a:cxnLst/>
            <a:rect r="r" b="b" t="t" l="l"/>
            <a:pathLst>
              <a:path h="2783248" w="5849257">
                <a:moveTo>
                  <a:pt x="0" y="0"/>
                </a:moveTo>
                <a:lnTo>
                  <a:pt x="5849257" y="0"/>
                </a:lnTo>
                <a:lnTo>
                  <a:pt x="5849257" y="2783248"/>
                </a:lnTo>
                <a:lnTo>
                  <a:pt x="0" y="2783248"/>
                </a:lnTo>
                <a:lnTo>
                  <a:pt x="0" y="0"/>
                </a:lnTo>
                <a:close/>
              </a:path>
            </a:pathLst>
          </a:custGeom>
          <a:blipFill>
            <a:blip r:embed="rId2"/>
            <a:stretch>
              <a:fillRect l="0" t="0" r="0" b="0"/>
            </a:stretch>
          </a:blipFill>
        </p:spPr>
      </p:sp>
      <p:sp>
        <p:nvSpPr>
          <p:cNvPr name="Freeform 3" id="3"/>
          <p:cNvSpPr/>
          <p:nvPr/>
        </p:nvSpPr>
        <p:spPr>
          <a:xfrm flipH="false" flipV="false" rot="0">
            <a:off x="7841919" y="490574"/>
            <a:ext cx="8281760" cy="2612114"/>
          </a:xfrm>
          <a:custGeom>
            <a:avLst/>
            <a:gdLst/>
            <a:ahLst/>
            <a:cxnLst/>
            <a:rect r="r" b="b" t="t" l="l"/>
            <a:pathLst>
              <a:path h="2612114" w="8281760">
                <a:moveTo>
                  <a:pt x="0" y="0"/>
                </a:moveTo>
                <a:lnTo>
                  <a:pt x="8281760" y="0"/>
                </a:lnTo>
                <a:lnTo>
                  <a:pt x="8281760" y="2612114"/>
                </a:lnTo>
                <a:lnTo>
                  <a:pt x="0" y="2612114"/>
                </a:lnTo>
                <a:lnTo>
                  <a:pt x="0" y="0"/>
                </a:lnTo>
                <a:close/>
              </a:path>
            </a:pathLst>
          </a:custGeom>
          <a:blipFill>
            <a:blip r:embed="rId3"/>
            <a:stretch>
              <a:fillRect l="0" t="0" r="0" b="0"/>
            </a:stretch>
          </a:blipFill>
        </p:spPr>
      </p:sp>
      <p:sp>
        <p:nvSpPr>
          <p:cNvPr name="Freeform 4" id="4"/>
          <p:cNvSpPr/>
          <p:nvPr/>
        </p:nvSpPr>
        <p:spPr>
          <a:xfrm flipH="false" flipV="false" rot="0">
            <a:off x="12333256" y="3643079"/>
            <a:ext cx="5553640" cy="3000841"/>
          </a:xfrm>
          <a:custGeom>
            <a:avLst/>
            <a:gdLst/>
            <a:ahLst/>
            <a:cxnLst/>
            <a:rect r="r" b="b" t="t" l="l"/>
            <a:pathLst>
              <a:path h="3000841" w="5553640">
                <a:moveTo>
                  <a:pt x="0" y="0"/>
                </a:moveTo>
                <a:lnTo>
                  <a:pt x="5553640" y="0"/>
                </a:lnTo>
                <a:lnTo>
                  <a:pt x="5553640" y="3000842"/>
                </a:lnTo>
                <a:lnTo>
                  <a:pt x="0" y="3000842"/>
                </a:lnTo>
                <a:lnTo>
                  <a:pt x="0" y="0"/>
                </a:lnTo>
                <a:close/>
              </a:path>
            </a:pathLst>
          </a:custGeom>
          <a:blipFill>
            <a:blip r:embed="rId4"/>
            <a:stretch>
              <a:fillRect l="0" t="0" r="0" b="0"/>
            </a:stretch>
          </a:blipFill>
        </p:spPr>
      </p:sp>
      <p:sp>
        <p:nvSpPr>
          <p:cNvPr name="Freeform 5" id="5"/>
          <p:cNvSpPr/>
          <p:nvPr/>
        </p:nvSpPr>
        <p:spPr>
          <a:xfrm flipH="false" flipV="false" rot="0">
            <a:off x="284832" y="4056307"/>
            <a:ext cx="8319253" cy="5465817"/>
          </a:xfrm>
          <a:custGeom>
            <a:avLst/>
            <a:gdLst/>
            <a:ahLst/>
            <a:cxnLst/>
            <a:rect r="r" b="b" t="t" l="l"/>
            <a:pathLst>
              <a:path h="5465817" w="8319253">
                <a:moveTo>
                  <a:pt x="0" y="0"/>
                </a:moveTo>
                <a:lnTo>
                  <a:pt x="8319253" y="0"/>
                </a:lnTo>
                <a:lnTo>
                  <a:pt x="8319253" y="5465816"/>
                </a:lnTo>
                <a:lnTo>
                  <a:pt x="0" y="5465816"/>
                </a:lnTo>
                <a:lnTo>
                  <a:pt x="0" y="0"/>
                </a:lnTo>
                <a:close/>
              </a:path>
            </a:pathLst>
          </a:custGeom>
          <a:blipFill>
            <a:blip r:embed="rId5"/>
            <a:stretch>
              <a:fillRect l="0" t="0" r="0" b="0"/>
            </a:stretch>
          </a:blipFill>
        </p:spPr>
      </p:sp>
      <p:sp>
        <p:nvSpPr>
          <p:cNvPr name="Freeform 6" id="6"/>
          <p:cNvSpPr/>
          <p:nvPr/>
        </p:nvSpPr>
        <p:spPr>
          <a:xfrm flipH="false" flipV="false" rot="0">
            <a:off x="9332755" y="7286460"/>
            <a:ext cx="5300088" cy="2729387"/>
          </a:xfrm>
          <a:custGeom>
            <a:avLst/>
            <a:gdLst/>
            <a:ahLst/>
            <a:cxnLst/>
            <a:rect r="r" b="b" t="t" l="l"/>
            <a:pathLst>
              <a:path h="2729387" w="5300088">
                <a:moveTo>
                  <a:pt x="0" y="0"/>
                </a:moveTo>
                <a:lnTo>
                  <a:pt x="5300088" y="0"/>
                </a:lnTo>
                <a:lnTo>
                  <a:pt x="5300088" y="2729387"/>
                </a:lnTo>
                <a:lnTo>
                  <a:pt x="0" y="2729387"/>
                </a:lnTo>
                <a:lnTo>
                  <a:pt x="0" y="0"/>
                </a:lnTo>
                <a:close/>
              </a:path>
            </a:pathLst>
          </a:custGeom>
          <a:blipFill>
            <a:blip r:embed="rId6"/>
            <a:stretch>
              <a:fillRect l="0" t="0" r="0" b="0"/>
            </a:stretch>
          </a:blipFill>
        </p:spPr>
      </p:sp>
      <p:sp>
        <p:nvSpPr>
          <p:cNvPr name="Freeform 7" id="7"/>
          <p:cNvSpPr/>
          <p:nvPr/>
        </p:nvSpPr>
        <p:spPr>
          <a:xfrm flipH="false" flipV="false" rot="0">
            <a:off x="15484523" y="7386074"/>
            <a:ext cx="2402373" cy="2530159"/>
          </a:xfrm>
          <a:custGeom>
            <a:avLst/>
            <a:gdLst/>
            <a:ahLst/>
            <a:cxnLst/>
            <a:rect r="r" b="b" t="t" l="l"/>
            <a:pathLst>
              <a:path h="2530159" w="2402373">
                <a:moveTo>
                  <a:pt x="0" y="0"/>
                </a:moveTo>
                <a:lnTo>
                  <a:pt x="2402373" y="0"/>
                </a:lnTo>
                <a:lnTo>
                  <a:pt x="2402373" y="2530158"/>
                </a:lnTo>
                <a:lnTo>
                  <a:pt x="0" y="2530158"/>
                </a:lnTo>
                <a:lnTo>
                  <a:pt x="0" y="0"/>
                </a:lnTo>
                <a:close/>
              </a:path>
            </a:pathLst>
          </a:custGeom>
          <a:blipFill>
            <a:blip r:embed="rId7"/>
            <a:stretch>
              <a:fillRect l="0" t="0" r="0" b="0"/>
            </a:stretch>
          </a:blipFill>
        </p:spPr>
      </p:sp>
      <p:sp>
        <p:nvSpPr>
          <p:cNvPr name="AutoShape 8" id="8"/>
          <p:cNvSpPr/>
          <p:nvPr/>
        </p:nvSpPr>
        <p:spPr>
          <a:xfrm>
            <a:off x="6540435" y="1796631"/>
            <a:ext cx="1301484" cy="0"/>
          </a:xfrm>
          <a:prstGeom prst="line">
            <a:avLst/>
          </a:prstGeom>
          <a:ln cap="flat" w="38100">
            <a:solidFill>
              <a:srgbClr val="000000"/>
            </a:solidFill>
            <a:prstDash val="solid"/>
            <a:headEnd type="none" len="sm" w="sm"/>
            <a:tailEnd type="arrow" len="sm" w="med"/>
          </a:ln>
        </p:spPr>
      </p:sp>
      <p:sp>
        <p:nvSpPr>
          <p:cNvPr name="AutoShape 9" id="9"/>
          <p:cNvSpPr/>
          <p:nvPr/>
        </p:nvSpPr>
        <p:spPr>
          <a:xfrm>
            <a:off x="16123679" y="1815681"/>
            <a:ext cx="1135621" cy="1827398"/>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a:off x="8604085" y="5440843"/>
            <a:ext cx="3751259" cy="0"/>
          </a:xfrm>
          <a:prstGeom prst="line">
            <a:avLst/>
          </a:prstGeom>
          <a:ln cap="flat" w="38100">
            <a:solidFill>
              <a:srgbClr val="000000"/>
            </a:solidFill>
            <a:prstDash val="solid"/>
            <a:headEnd type="none" len="sm" w="sm"/>
            <a:tailEnd type="arrow" len="sm" w="med"/>
          </a:ln>
        </p:spPr>
      </p:sp>
      <p:sp>
        <p:nvSpPr>
          <p:cNvPr name="AutoShape 11" id="11"/>
          <p:cNvSpPr/>
          <p:nvPr/>
        </p:nvSpPr>
        <p:spPr>
          <a:xfrm>
            <a:off x="8604085" y="8651153"/>
            <a:ext cx="728670" cy="0"/>
          </a:xfrm>
          <a:prstGeom prst="line">
            <a:avLst/>
          </a:prstGeom>
          <a:ln cap="flat" w="38100">
            <a:solidFill>
              <a:srgbClr val="000000"/>
            </a:solidFill>
            <a:prstDash val="solid"/>
            <a:headEnd type="none" len="sm" w="sm"/>
            <a:tailEnd type="arrow" len="sm" w="med"/>
          </a:ln>
        </p:spPr>
      </p:sp>
      <p:sp>
        <p:nvSpPr>
          <p:cNvPr name="AutoShape 12" id="12"/>
          <p:cNvSpPr/>
          <p:nvPr/>
        </p:nvSpPr>
        <p:spPr>
          <a:xfrm>
            <a:off x="14632843" y="8632103"/>
            <a:ext cx="728670" cy="0"/>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16248333" y="7817118"/>
            <a:ext cx="874752" cy="579215"/>
          </a:xfrm>
          <a:prstGeom prst="rect">
            <a:avLst/>
          </a:prstGeom>
        </p:spPr>
        <p:txBody>
          <a:bodyPr anchor="t" rtlCol="false" tIns="0" lIns="0" bIns="0" rIns="0">
            <a:spAutoFit/>
          </a:bodyPr>
          <a:lstStyle/>
          <a:p>
            <a:pPr algn="ctr">
              <a:lnSpc>
                <a:spcPts val="4299"/>
              </a:lnSpc>
            </a:pPr>
            <a:r>
              <a:rPr lang="en-US" sz="3071">
                <a:solidFill>
                  <a:srgbClr val="000000"/>
                </a:solidFill>
                <a:latin typeface="Comica"/>
              </a:rPr>
              <a:t>DSP</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64911" y="703143"/>
            <a:ext cx="5417268" cy="3739952"/>
          </a:xfrm>
          <a:custGeom>
            <a:avLst/>
            <a:gdLst/>
            <a:ahLst/>
            <a:cxnLst/>
            <a:rect r="r" b="b" t="t" l="l"/>
            <a:pathLst>
              <a:path h="3739952" w="5417268">
                <a:moveTo>
                  <a:pt x="0" y="0"/>
                </a:moveTo>
                <a:lnTo>
                  <a:pt x="5417269" y="0"/>
                </a:lnTo>
                <a:lnTo>
                  <a:pt x="5417269" y="3739952"/>
                </a:lnTo>
                <a:lnTo>
                  <a:pt x="0" y="3739952"/>
                </a:lnTo>
                <a:lnTo>
                  <a:pt x="0" y="0"/>
                </a:lnTo>
                <a:close/>
              </a:path>
            </a:pathLst>
          </a:custGeom>
          <a:blipFill>
            <a:blip r:embed="rId2"/>
            <a:stretch>
              <a:fillRect l="0" t="-6186" r="0" b="0"/>
            </a:stretch>
          </a:blipFill>
        </p:spPr>
      </p:sp>
      <p:sp>
        <p:nvSpPr>
          <p:cNvPr name="Freeform 3" id="3"/>
          <p:cNvSpPr/>
          <p:nvPr/>
        </p:nvSpPr>
        <p:spPr>
          <a:xfrm flipH="false" flipV="false" rot="0">
            <a:off x="13066323" y="615106"/>
            <a:ext cx="4904423" cy="3827989"/>
          </a:xfrm>
          <a:custGeom>
            <a:avLst/>
            <a:gdLst/>
            <a:ahLst/>
            <a:cxnLst/>
            <a:rect r="r" b="b" t="t" l="l"/>
            <a:pathLst>
              <a:path h="3827989" w="4904423">
                <a:moveTo>
                  <a:pt x="0" y="0"/>
                </a:moveTo>
                <a:lnTo>
                  <a:pt x="4904423" y="0"/>
                </a:lnTo>
                <a:lnTo>
                  <a:pt x="4904423" y="3827989"/>
                </a:lnTo>
                <a:lnTo>
                  <a:pt x="0" y="3827989"/>
                </a:lnTo>
                <a:lnTo>
                  <a:pt x="0" y="0"/>
                </a:lnTo>
                <a:close/>
              </a:path>
            </a:pathLst>
          </a:custGeom>
          <a:blipFill>
            <a:blip r:embed="rId3"/>
            <a:stretch>
              <a:fillRect l="0" t="-387" r="0" b="-387"/>
            </a:stretch>
          </a:blipFill>
        </p:spPr>
      </p:sp>
      <p:grpSp>
        <p:nvGrpSpPr>
          <p:cNvPr name="Group 4" id="4"/>
          <p:cNvGrpSpPr/>
          <p:nvPr/>
        </p:nvGrpSpPr>
        <p:grpSpPr>
          <a:xfrm rot="0">
            <a:off x="5582180" y="1028700"/>
            <a:ext cx="7484143" cy="4641258"/>
            <a:chOff x="0" y="0"/>
            <a:chExt cx="9978857" cy="6188343"/>
          </a:xfrm>
        </p:grpSpPr>
        <p:sp>
          <p:nvSpPr>
            <p:cNvPr name="Freeform 5" id="5"/>
            <p:cNvSpPr/>
            <p:nvPr/>
          </p:nvSpPr>
          <p:spPr>
            <a:xfrm flipH="false" flipV="false" rot="0">
              <a:off x="1093198" y="2141414"/>
              <a:ext cx="8019851" cy="4046930"/>
            </a:xfrm>
            <a:custGeom>
              <a:avLst/>
              <a:gdLst/>
              <a:ahLst/>
              <a:cxnLst/>
              <a:rect r="r" b="b" t="t" l="l"/>
              <a:pathLst>
                <a:path h="4046930" w="8019851">
                  <a:moveTo>
                    <a:pt x="0" y="0"/>
                  </a:moveTo>
                  <a:lnTo>
                    <a:pt x="8019852" y="0"/>
                  </a:lnTo>
                  <a:lnTo>
                    <a:pt x="8019852" y="4046929"/>
                  </a:lnTo>
                  <a:lnTo>
                    <a:pt x="0" y="4046929"/>
                  </a:lnTo>
                  <a:lnTo>
                    <a:pt x="0" y="0"/>
                  </a:lnTo>
                  <a:close/>
                </a:path>
              </a:pathLst>
            </a:custGeom>
            <a:blipFill>
              <a:blip r:embed="rId4"/>
              <a:stretch>
                <a:fillRect l="0" t="-7957" r="0" b="-7957"/>
              </a:stretch>
            </a:blipFill>
          </p:spPr>
        </p:sp>
        <p:sp>
          <p:nvSpPr>
            <p:cNvPr name="Freeform 6" id="6"/>
            <p:cNvSpPr/>
            <p:nvPr/>
          </p:nvSpPr>
          <p:spPr>
            <a:xfrm flipH="false" flipV="false" rot="0">
              <a:off x="7341409" y="0"/>
              <a:ext cx="2637449" cy="1951712"/>
            </a:xfrm>
            <a:custGeom>
              <a:avLst/>
              <a:gdLst/>
              <a:ahLst/>
              <a:cxnLst/>
              <a:rect r="r" b="b" t="t" l="l"/>
              <a:pathLst>
                <a:path h="1951712" w="2637449">
                  <a:moveTo>
                    <a:pt x="0" y="0"/>
                  </a:moveTo>
                  <a:lnTo>
                    <a:pt x="2637448" y="0"/>
                  </a:lnTo>
                  <a:lnTo>
                    <a:pt x="2637448" y="1951712"/>
                  </a:lnTo>
                  <a:lnTo>
                    <a:pt x="0" y="1951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0" y="189702"/>
              <a:ext cx="2637449" cy="1951712"/>
            </a:xfrm>
            <a:custGeom>
              <a:avLst/>
              <a:gdLst/>
              <a:ahLst/>
              <a:cxnLst/>
              <a:rect r="r" b="b" t="t" l="l"/>
              <a:pathLst>
                <a:path h="1951712" w="2637449">
                  <a:moveTo>
                    <a:pt x="2637449" y="0"/>
                  </a:moveTo>
                  <a:lnTo>
                    <a:pt x="0" y="0"/>
                  </a:lnTo>
                  <a:lnTo>
                    <a:pt x="0" y="1951712"/>
                  </a:lnTo>
                  <a:lnTo>
                    <a:pt x="2637449" y="1951712"/>
                  </a:lnTo>
                  <a:lnTo>
                    <a:pt x="2637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33396" y="3800899"/>
              <a:ext cx="2055177" cy="751628"/>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emitter</a:t>
              </a:r>
            </a:p>
          </p:txBody>
        </p:sp>
        <p:sp>
          <p:nvSpPr>
            <p:cNvPr name="TextBox 9" id="9"/>
            <p:cNvSpPr txBox="true"/>
            <p:nvPr/>
          </p:nvSpPr>
          <p:spPr>
            <a:xfrm rot="0">
              <a:off x="6434064" y="3743325"/>
              <a:ext cx="2678986" cy="1551728"/>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photo-diode</a:t>
              </a:r>
            </a:p>
          </p:txBody>
        </p:sp>
      </p:grpSp>
      <p:grpSp>
        <p:nvGrpSpPr>
          <p:cNvPr name="Group 10" id="10"/>
          <p:cNvGrpSpPr/>
          <p:nvPr/>
        </p:nvGrpSpPr>
        <p:grpSpPr>
          <a:xfrm rot="0">
            <a:off x="0" y="4278924"/>
            <a:ext cx="6883859" cy="6008076"/>
            <a:chOff x="0" y="0"/>
            <a:chExt cx="9178479" cy="8010768"/>
          </a:xfrm>
        </p:grpSpPr>
        <p:sp>
          <p:nvSpPr>
            <p:cNvPr name="Freeform 11" id="11"/>
            <p:cNvSpPr/>
            <p:nvPr/>
          </p:nvSpPr>
          <p:spPr>
            <a:xfrm flipH="false" flipV="false" rot="0">
              <a:off x="0" y="2444509"/>
              <a:ext cx="9178479" cy="5566259"/>
            </a:xfrm>
            <a:custGeom>
              <a:avLst/>
              <a:gdLst/>
              <a:ahLst/>
              <a:cxnLst/>
              <a:rect r="r" b="b" t="t" l="l"/>
              <a:pathLst>
                <a:path h="5566259" w="9178479">
                  <a:moveTo>
                    <a:pt x="0" y="0"/>
                  </a:moveTo>
                  <a:lnTo>
                    <a:pt x="9178479" y="0"/>
                  </a:lnTo>
                  <a:lnTo>
                    <a:pt x="9178479" y="5566259"/>
                  </a:lnTo>
                  <a:lnTo>
                    <a:pt x="0" y="5566259"/>
                  </a:lnTo>
                  <a:lnTo>
                    <a:pt x="0" y="0"/>
                  </a:lnTo>
                  <a:close/>
                </a:path>
              </a:pathLst>
            </a:custGeom>
            <a:blipFill>
              <a:blip r:embed="rId7"/>
              <a:stretch>
                <a:fillRect l="0" t="0" r="0" b="0"/>
              </a:stretch>
            </a:blipFill>
          </p:spPr>
        </p:sp>
        <p:sp>
          <p:nvSpPr>
            <p:cNvPr name="Freeform 12" id="12"/>
            <p:cNvSpPr/>
            <p:nvPr/>
          </p:nvSpPr>
          <p:spPr>
            <a:xfrm flipH="true" flipV="true" rot="-1267571">
              <a:off x="4956707" y="1054583"/>
              <a:ext cx="3518512" cy="993980"/>
            </a:xfrm>
            <a:custGeom>
              <a:avLst/>
              <a:gdLst/>
              <a:ahLst/>
              <a:cxnLst/>
              <a:rect r="r" b="b" t="t" l="l"/>
              <a:pathLst>
                <a:path h="993980" w="3518512">
                  <a:moveTo>
                    <a:pt x="3518512" y="993980"/>
                  </a:moveTo>
                  <a:lnTo>
                    <a:pt x="0" y="993980"/>
                  </a:lnTo>
                  <a:lnTo>
                    <a:pt x="0" y="0"/>
                  </a:lnTo>
                  <a:lnTo>
                    <a:pt x="3518512" y="0"/>
                  </a:lnTo>
                  <a:lnTo>
                    <a:pt x="3518512" y="99398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1716286">
              <a:off x="3749245" y="778500"/>
              <a:ext cx="3640282" cy="698077"/>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rPr>
                <a:t>measures</a:t>
              </a:r>
            </a:p>
          </p:txBody>
        </p:sp>
        <p:sp>
          <p:nvSpPr>
            <p:cNvPr name="TextBox 14" id="14"/>
            <p:cNvSpPr txBox="true"/>
            <p:nvPr/>
          </p:nvSpPr>
          <p:spPr>
            <a:xfrm rot="0">
              <a:off x="1371600" y="4228657"/>
              <a:ext cx="4837749" cy="2103331"/>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Italics"/>
                </a:rPr>
                <a:t>measures the </a:t>
              </a:r>
              <a:r>
                <a:rPr lang="en-US" sz="2300">
                  <a:solidFill>
                    <a:srgbClr val="000000"/>
                  </a:solidFill>
                  <a:latin typeface="Canva Sans Bold Italics"/>
                </a:rPr>
                <a:t>pulsating </a:t>
              </a:r>
            </a:p>
            <a:p>
              <a:pPr algn="ctr">
                <a:lnSpc>
                  <a:spcPts val="3220"/>
                </a:lnSpc>
              </a:pPr>
              <a:r>
                <a:rPr lang="en-US" sz="2300">
                  <a:solidFill>
                    <a:srgbClr val="000000"/>
                  </a:solidFill>
                  <a:latin typeface="Canva Sans Bold Italics"/>
                </a:rPr>
                <a:t>component</a:t>
              </a:r>
              <a:r>
                <a:rPr lang="en-US" sz="2300">
                  <a:solidFill>
                    <a:srgbClr val="000000"/>
                  </a:solidFill>
                  <a:latin typeface="Canva Sans Italics"/>
                </a:rPr>
                <a:t> of signal by </a:t>
              </a:r>
              <a:r>
                <a:rPr lang="en-US" sz="2300">
                  <a:solidFill>
                    <a:srgbClr val="000000"/>
                  </a:solidFill>
                  <a:latin typeface="Canva Sans Bold Italics"/>
                </a:rPr>
                <a:t>comparing AC and DC</a:t>
              </a:r>
              <a:r>
                <a:rPr lang="en-US" sz="2300">
                  <a:solidFill>
                    <a:srgbClr val="000000"/>
                  </a:solidFill>
                  <a:latin typeface="Canva Sans Italics"/>
                </a:rPr>
                <a:t> values of the signal</a:t>
              </a:r>
            </a:p>
          </p:txBody>
        </p:sp>
      </p:grpSp>
      <p:grpSp>
        <p:nvGrpSpPr>
          <p:cNvPr name="Group 15" id="15"/>
          <p:cNvGrpSpPr/>
          <p:nvPr/>
        </p:nvGrpSpPr>
        <p:grpSpPr>
          <a:xfrm rot="0">
            <a:off x="6858307" y="6397208"/>
            <a:ext cx="4810316" cy="3410984"/>
            <a:chOff x="0" y="0"/>
            <a:chExt cx="6413755" cy="4547978"/>
          </a:xfrm>
        </p:grpSpPr>
        <p:sp>
          <p:nvSpPr>
            <p:cNvPr name="Freeform 16" id="16"/>
            <p:cNvSpPr/>
            <p:nvPr/>
          </p:nvSpPr>
          <p:spPr>
            <a:xfrm flipH="false" flipV="false" rot="0">
              <a:off x="871217" y="2652960"/>
              <a:ext cx="5043663" cy="1895018"/>
            </a:xfrm>
            <a:custGeom>
              <a:avLst/>
              <a:gdLst/>
              <a:ahLst/>
              <a:cxnLst/>
              <a:rect r="r" b="b" t="t" l="l"/>
              <a:pathLst>
                <a:path h="1895018" w="5043663">
                  <a:moveTo>
                    <a:pt x="0" y="0"/>
                  </a:moveTo>
                  <a:lnTo>
                    <a:pt x="5043662" y="0"/>
                  </a:lnTo>
                  <a:lnTo>
                    <a:pt x="5043662" y="1895018"/>
                  </a:lnTo>
                  <a:lnTo>
                    <a:pt x="0" y="1895018"/>
                  </a:lnTo>
                  <a:lnTo>
                    <a:pt x="0" y="0"/>
                  </a:lnTo>
                  <a:close/>
                </a:path>
              </a:pathLst>
            </a:custGeom>
            <a:blipFill>
              <a:blip r:embed="rId10"/>
              <a:stretch>
                <a:fillRect l="0" t="0" r="0" b="0"/>
              </a:stretch>
            </a:blipFill>
          </p:spPr>
        </p:sp>
        <p:sp>
          <p:nvSpPr>
            <p:cNvPr name="Freeform 17" id="17"/>
            <p:cNvSpPr/>
            <p:nvPr/>
          </p:nvSpPr>
          <p:spPr>
            <a:xfrm flipH="false" flipV="true" rot="2258790">
              <a:off x="-62732" y="971057"/>
              <a:ext cx="3518512" cy="993980"/>
            </a:xfrm>
            <a:custGeom>
              <a:avLst/>
              <a:gdLst/>
              <a:ahLst/>
              <a:cxnLst/>
              <a:rect r="r" b="b" t="t" l="l"/>
              <a:pathLst>
                <a:path h="993980" w="3518512">
                  <a:moveTo>
                    <a:pt x="0" y="993979"/>
                  </a:moveTo>
                  <a:lnTo>
                    <a:pt x="3518512" y="993979"/>
                  </a:lnTo>
                  <a:lnTo>
                    <a:pt x="3518512" y="0"/>
                  </a:lnTo>
                  <a:lnTo>
                    <a:pt x="0" y="0"/>
                  </a:lnTo>
                  <a:lnTo>
                    <a:pt x="0" y="99397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2397963" y="-38100"/>
              <a:ext cx="4015792" cy="219201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both </a:t>
              </a:r>
              <a:r>
                <a:rPr lang="en-US" sz="2400">
                  <a:solidFill>
                    <a:srgbClr val="000000"/>
                  </a:solidFill>
                  <a:latin typeface="Canva Sans Bold"/>
                </a:rPr>
                <a:t>ratios for each light are combined</a:t>
              </a:r>
              <a:r>
                <a:rPr lang="en-US" sz="2400">
                  <a:solidFill>
                    <a:srgbClr val="000000"/>
                  </a:solidFill>
                  <a:latin typeface="Canva Sans"/>
                </a:rPr>
                <a:t> into another ratio called “</a:t>
              </a:r>
              <a:r>
                <a:rPr lang="en-US" sz="2400">
                  <a:solidFill>
                    <a:srgbClr val="000000"/>
                  </a:solidFill>
                  <a:latin typeface="Canva Sans Bold"/>
                </a:rPr>
                <a:t>R</a:t>
              </a:r>
              <a:r>
                <a:rPr lang="en-US" sz="2400">
                  <a:solidFill>
                    <a:srgbClr val="000000"/>
                  </a:solidFill>
                  <a:latin typeface="Canva Sans"/>
                </a:rPr>
                <a:t>”</a:t>
              </a:r>
            </a:p>
          </p:txBody>
        </p:sp>
      </p:grpSp>
      <p:grpSp>
        <p:nvGrpSpPr>
          <p:cNvPr name="Group 19" id="19"/>
          <p:cNvGrpSpPr/>
          <p:nvPr/>
        </p:nvGrpSpPr>
        <p:grpSpPr>
          <a:xfrm rot="0">
            <a:off x="10910110" y="5977484"/>
            <a:ext cx="7519457" cy="4309516"/>
            <a:chOff x="0" y="0"/>
            <a:chExt cx="10025942" cy="5746022"/>
          </a:xfrm>
        </p:grpSpPr>
        <p:sp>
          <p:nvSpPr>
            <p:cNvPr name="Freeform 20" id="20"/>
            <p:cNvSpPr/>
            <p:nvPr/>
          </p:nvSpPr>
          <p:spPr>
            <a:xfrm flipH="false" flipV="false" rot="0">
              <a:off x="1786701" y="1178559"/>
              <a:ext cx="8239241" cy="4567462"/>
            </a:xfrm>
            <a:custGeom>
              <a:avLst/>
              <a:gdLst/>
              <a:ahLst/>
              <a:cxnLst/>
              <a:rect r="r" b="b" t="t" l="l"/>
              <a:pathLst>
                <a:path h="4567462" w="8239241">
                  <a:moveTo>
                    <a:pt x="0" y="0"/>
                  </a:moveTo>
                  <a:lnTo>
                    <a:pt x="8239241" y="0"/>
                  </a:lnTo>
                  <a:lnTo>
                    <a:pt x="8239241" y="4567463"/>
                  </a:lnTo>
                  <a:lnTo>
                    <a:pt x="0" y="4567463"/>
                  </a:lnTo>
                  <a:lnTo>
                    <a:pt x="0" y="0"/>
                  </a:lnTo>
                  <a:close/>
                </a:path>
              </a:pathLst>
            </a:custGeom>
            <a:blipFill>
              <a:blip r:embed="rId11"/>
              <a:stretch>
                <a:fillRect l="0" t="0" r="0" b="0"/>
              </a:stretch>
            </a:blipFill>
          </p:spPr>
        </p:sp>
        <p:sp>
          <p:nvSpPr>
            <p:cNvPr name="Freeform 21" id="21"/>
            <p:cNvSpPr/>
            <p:nvPr/>
          </p:nvSpPr>
          <p:spPr>
            <a:xfrm flipH="false" flipV="false" rot="-1787496">
              <a:off x="18014" y="2533137"/>
              <a:ext cx="1986677" cy="600970"/>
            </a:xfrm>
            <a:custGeom>
              <a:avLst/>
              <a:gdLst/>
              <a:ahLst/>
              <a:cxnLst/>
              <a:rect r="r" b="b" t="t" l="l"/>
              <a:pathLst>
                <a:path h="600970" w="1986677">
                  <a:moveTo>
                    <a:pt x="0" y="0"/>
                  </a:moveTo>
                  <a:lnTo>
                    <a:pt x="1986676" y="0"/>
                  </a:lnTo>
                  <a:lnTo>
                    <a:pt x="1986676" y="600970"/>
                  </a:lnTo>
                  <a:lnTo>
                    <a:pt x="0" y="6009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2302422" y="-57150"/>
              <a:ext cx="7061515" cy="1235709"/>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R value </a:t>
              </a:r>
              <a:r>
                <a:rPr lang="en-US" sz="2700">
                  <a:solidFill>
                    <a:srgbClr val="000000"/>
                  </a:solidFill>
                  <a:latin typeface="Canva Sans Bold"/>
                </a:rPr>
                <a:t>gives the saturation</a:t>
              </a:r>
              <a:r>
                <a:rPr lang="en-US" sz="2700">
                  <a:solidFill>
                    <a:srgbClr val="000000"/>
                  </a:solidFill>
                  <a:latin typeface="Canva Sans"/>
                </a:rPr>
                <a:t> values also called </a:t>
              </a:r>
              <a:r>
                <a:rPr lang="en-US" sz="2700">
                  <a:solidFill>
                    <a:srgbClr val="000000"/>
                  </a:solidFill>
                  <a:latin typeface="Canva Sans Bold"/>
                </a:rPr>
                <a:t>SpO2</a:t>
              </a:r>
              <a:r>
                <a:rPr lang="en-US" sz="2700">
                  <a:solidFill>
                    <a:srgbClr val="000000"/>
                  </a:solidFill>
                  <a:latin typeface="Canva Sans"/>
                </a:rPr>
                <a:t>.</a:t>
              </a:r>
            </a:p>
          </p:txBody>
        </p:sp>
      </p:grpSp>
      <p:sp>
        <p:nvSpPr>
          <p:cNvPr name="TextBox 23" id="23"/>
          <p:cNvSpPr txBox="true"/>
          <p:nvPr/>
        </p:nvSpPr>
        <p:spPr>
          <a:xfrm rot="0">
            <a:off x="6988781" y="85090"/>
            <a:ext cx="4670941" cy="2075180"/>
          </a:xfrm>
          <a:prstGeom prst="rect">
            <a:avLst/>
          </a:prstGeom>
        </p:spPr>
        <p:txBody>
          <a:bodyPr anchor="t" rtlCol="false" tIns="0" lIns="0" bIns="0" rIns="0">
            <a:spAutoFit/>
          </a:bodyPr>
          <a:lstStyle/>
          <a:p>
            <a:pPr algn="ctr">
              <a:lnSpc>
                <a:spcPts val="6300"/>
              </a:lnSpc>
            </a:pPr>
            <a:r>
              <a:rPr lang="en-US" sz="4500">
                <a:solidFill>
                  <a:srgbClr val="000000"/>
                </a:solidFill>
                <a:latin typeface="Canva Sans Bold"/>
              </a:rPr>
              <a:t>Whats in for Our </a:t>
            </a:r>
          </a:p>
          <a:p>
            <a:pPr algn="ctr">
              <a:lnSpc>
                <a:spcPts val="10639"/>
              </a:lnSpc>
            </a:pPr>
            <a:r>
              <a:rPr lang="en-US" sz="7599">
                <a:solidFill>
                  <a:srgbClr val="000000"/>
                </a:solidFill>
                <a:latin typeface="Canva Sans Bold"/>
              </a:rPr>
              <a:t>DSP?</a:t>
            </a:r>
          </a:p>
        </p:txBody>
      </p:sp>
      <p:sp>
        <p:nvSpPr>
          <p:cNvPr name="TextBox 24" id="24"/>
          <p:cNvSpPr txBox="true"/>
          <p:nvPr/>
        </p:nvSpPr>
        <p:spPr>
          <a:xfrm rot="0">
            <a:off x="17053845" y="4133827"/>
            <a:ext cx="955000" cy="280669"/>
          </a:xfrm>
          <a:prstGeom prst="rect">
            <a:avLst/>
          </a:prstGeom>
        </p:spPr>
        <p:txBody>
          <a:bodyPr anchor="t" rtlCol="false" tIns="0" lIns="0" bIns="0" rIns="0">
            <a:spAutoFit/>
          </a:bodyPr>
          <a:lstStyle/>
          <a:p>
            <a:pPr algn="ctr">
              <a:lnSpc>
                <a:spcPts val="2380"/>
              </a:lnSpc>
            </a:pPr>
            <a:r>
              <a:rPr lang="en-US" sz="1700">
                <a:solidFill>
                  <a:srgbClr val="000000"/>
                </a:solidFill>
                <a:latin typeface="Canva Sans Bold"/>
              </a:rPr>
              <a:t>travelled</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63445" y="-318668"/>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57881">
            <a:off x="-481978" y="1126977"/>
            <a:ext cx="3021357" cy="2927969"/>
          </a:xfrm>
          <a:custGeom>
            <a:avLst/>
            <a:gdLst/>
            <a:ahLst/>
            <a:cxnLst/>
            <a:rect r="r" b="b" t="t" l="l"/>
            <a:pathLst>
              <a:path h="2927969" w="3021357">
                <a:moveTo>
                  <a:pt x="0" y="0"/>
                </a:moveTo>
                <a:lnTo>
                  <a:pt x="3021356" y="0"/>
                </a:lnTo>
                <a:lnTo>
                  <a:pt x="3021356" y="2927969"/>
                </a:lnTo>
                <a:lnTo>
                  <a:pt x="0" y="2927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280281"/>
            <a:ext cx="8456564" cy="13291260"/>
          </a:xfrm>
          <a:custGeom>
            <a:avLst/>
            <a:gdLst/>
            <a:ahLst/>
            <a:cxnLst/>
            <a:rect r="r" b="b" t="t" l="l"/>
            <a:pathLst>
              <a:path h="13291260" w="8456564">
                <a:moveTo>
                  <a:pt x="0" y="0"/>
                </a:moveTo>
                <a:lnTo>
                  <a:pt x="8456564" y="0"/>
                </a:lnTo>
                <a:lnTo>
                  <a:pt x="8456564" y="13291259"/>
                </a:lnTo>
                <a:lnTo>
                  <a:pt x="0" y="132912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989426" y="3366281"/>
            <a:ext cx="6507748" cy="9463196"/>
            <a:chOff x="0" y="0"/>
            <a:chExt cx="812800" cy="1181928"/>
          </a:xfrm>
        </p:grpSpPr>
        <p:sp>
          <p:nvSpPr>
            <p:cNvPr name="Freeform 6" id="6"/>
            <p:cNvSpPr/>
            <p:nvPr/>
          </p:nvSpPr>
          <p:spPr>
            <a:xfrm flipH="false" flipV="false" rot="0">
              <a:off x="0" y="0"/>
              <a:ext cx="812800" cy="1181927"/>
            </a:xfrm>
            <a:custGeom>
              <a:avLst/>
              <a:gdLst/>
              <a:ahLst/>
              <a:cxnLst/>
              <a:rect r="r" b="b" t="t" l="l"/>
              <a:pathLst>
                <a:path h="1181927" w="812800">
                  <a:moveTo>
                    <a:pt x="0" y="0"/>
                  </a:moveTo>
                  <a:lnTo>
                    <a:pt x="812800" y="0"/>
                  </a:lnTo>
                  <a:lnTo>
                    <a:pt x="812800" y="1181927"/>
                  </a:lnTo>
                  <a:lnTo>
                    <a:pt x="0" y="1181927"/>
                  </a:lnTo>
                  <a:close/>
                </a:path>
              </a:pathLst>
            </a:custGeom>
            <a:solidFill>
              <a:srgbClr val="E9EAF6"/>
            </a:solidFill>
          </p:spPr>
        </p:sp>
        <p:sp>
          <p:nvSpPr>
            <p:cNvPr name="TextBox 7" id="7"/>
            <p:cNvSpPr txBox="true"/>
            <p:nvPr/>
          </p:nvSpPr>
          <p:spPr>
            <a:xfrm>
              <a:off x="0" y="-38100"/>
              <a:ext cx="812800" cy="122002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44927" y="1099306"/>
            <a:ext cx="7876905" cy="7726439"/>
          </a:xfrm>
          <a:custGeom>
            <a:avLst/>
            <a:gdLst/>
            <a:ahLst/>
            <a:cxnLst/>
            <a:rect r="r" b="b" t="t" l="l"/>
            <a:pathLst>
              <a:path h="7726439" w="7876905">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248570">
            <a:off x="16806066" y="-79679"/>
            <a:ext cx="1716320" cy="2445534"/>
          </a:xfrm>
          <a:custGeom>
            <a:avLst/>
            <a:gdLst/>
            <a:ahLst/>
            <a:cxnLst/>
            <a:rect r="r" b="b" t="t" l="l"/>
            <a:pathLst>
              <a:path h="2445534" w="1716320">
                <a:moveTo>
                  <a:pt x="0" y="0"/>
                </a:moveTo>
                <a:lnTo>
                  <a:pt x="1716320" y="0"/>
                </a:lnTo>
                <a:lnTo>
                  <a:pt x="1716320" y="2445533"/>
                </a:lnTo>
                <a:lnTo>
                  <a:pt x="0" y="2445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872404" y="1280281"/>
            <a:ext cx="7791821" cy="12246478"/>
          </a:xfrm>
          <a:custGeom>
            <a:avLst/>
            <a:gdLst/>
            <a:ahLst/>
            <a:cxnLst/>
            <a:rect r="r" b="b" t="t" l="l"/>
            <a:pathLst>
              <a:path h="12246478" w="7791821">
                <a:moveTo>
                  <a:pt x="0" y="0"/>
                </a:moveTo>
                <a:lnTo>
                  <a:pt x="7791822" y="0"/>
                </a:lnTo>
                <a:lnTo>
                  <a:pt x="7791822" y="12246477"/>
                </a:lnTo>
                <a:lnTo>
                  <a:pt x="0" y="12246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770218" y="3274899"/>
            <a:ext cx="5996195" cy="8719325"/>
            <a:chOff x="0" y="0"/>
            <a:chExt cx="812800" cy="1181928"/>
          </a:xfrm>
        </p:grpSpPr>
        <p:sp>
          <p:nvSpPr>
            <p:cNvPr name="Freeform 12" id="12"/>
            <p:cNvSpPr/>
            <p:nvPr/>
          </p:nvSpPr>
          <p:spPr>
            <a:xfrm flipH="false" flipV="false" rot="0">
              <a:off x="0" y="0"/>
              <a:ext cx="812800" cy="1181927"/>
            </a:xfrm>
            <a:custGeom>
              <a:avLst/>
              <a:gdLst/>
              <a:ahLst/>
              <a:cxnLst/>
              <a:rect r="r" b="b" t="t" l="l"/>
              <a:pathLst>
                <a:path h="1181927" w="812800">
                  <a:moveTo>
                    <a:pt x="0" y="0"/>
                  </a:moveTo>
                  <a:lnTo>
                    <a:pt x="812800" y="0"/>
                  </a:lnTo>
                  <a:lnTo>
                    <a:pt x="812800" y="1181927"/>
                  </a:lnTo>
                  <a:lnTo>
                    <a:pt x="0" y="1181927"/>
                  </a:lnTo>
                  <a:close/>
                </a:path>
              </a:pathLst>
            </a:custGeom>
            <a:solidFill>
              <a:srgbClr val="E9EAF6"/>
            </a:solidFill>
          </p:spPr>
        </p:sp>
        <p:sp>
          <p:nvSpPr>
            <p:cNvPr name="TextBox 13" id="13"/>
            <p:cNvSpPr txBox="true"/>
            <p:nvPr/>
          </p:nvSpPr>
          <p:spPr>
            <a:xfrm>
              <a:off x="0" y="-38100"/>
              <a:ext cx="812800" cy="1220028"/>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14" id="14"/>
          <p:cNvSpPr/>
          <p:nvPr/>
        </p:nvSpPr>
        <p:spPr>
          <a:xfrm flipH="false" flipV="false" rot="-137149">
            <a:off x="-400707" y="6933558"/>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589992" y="34926"/>
            <a:ext cx="18564825" cy="993774"/>
          </a:xfrm>
          <a:prstGeom prst="rect">
            <a:avLst/>
          </a:prstGeom>
        </p:spPr>
        <p:txBody>
          <a:bodyPr anchor="t" rtlCol="false" tIns="0" lIns="0" bIns="0" rIns="0">
            <a:spAutoFit/>
          </a:bodyPr>
          <a:lstStyle/>
          <a:p>
            <a:pPr algn="ctr">
              <a:lnSpc>
                <a:spcPts val="7700"/>
              </a:lnSpc>
            </a:pPr>
            <a:r>
              <a:rPr lang="en-US" sz="5500">
                <a:solidFill>
                  <a:srgbClr val="222366"/>
                </a:solidFill>
                <a:latin typeface="Brick Sans"/>
              </a:rPr>
              <a:t>But THATS NOT IT for our DSPs</a:t>
            </a:r>
          </a:p>
        </p:txBody>
      </p:sp>
      <p:grpSp>
        <p:nvGrpSpPr>
          <p:cNvPr name="Group 16" id="16"/>
          <p:cNvGrpSpPr/>
          <p:nvPr/>
        </p:nvGrpSpPr>
        <p:grpSpPr>
          <a:xfrm rot="0">
            <a:off x="1909422" y="3366281"/>
            <a:ext cx="6648704" cy="6493654"/>
            <a:chOff x="0" y="0"/>
            <a:chExt cx="8864939" cy="8658205"/>
          </a:xfrm>
        </p:grpSpPr>
        <p:sp>
          <p:nvSpPr>
            <p:cNvPr name="TextBox 17" id="17"/>
            <p:cNvSpPr txBox="true"/>
            <p:nvPr/>
          </p:nvSpPr>
          <p:spPr>
            <a:xfrm rot="0">
              <a:off x="408762" y="6242122"/>
              <a:ext cx="8072814" cy="2416083"/>
            </a:xfrm>
            <a:prstGeom prst="rect">
              <a:avLst/>
            </a:prstGeom>
          </p:spPr>
          <p:txBody>
            <a:bodyPr anchor="t" rtlCol="false" tIns="0" lIns="0" bIns="0" rIns="0">
              <a:spAutoFit/>
            </a:bodyPr>
            <a:lstStyle/>
            <a:p>
              <a:pPr algn="ctr">
                <a:lnSpc>
                  <a:spcPts val="3680"/>
                </a:lnSpc>
              </a:pPr>
              <a:r>
                <a:rPr lang="en-US" sz="2628">
                  <a:solidFill>
                    <a:srgbClr val="222366"/>
                  </a:solidFill>
                  <a:latin typeface="Public Sans"/>
                </a:rPr>
                <a:t>To </a:t>
              </a:r>
              <a:r>
                <a:rPr lang="en-US" sz="2628">
                  <a:solidFill>
                    <a:srgbClr val="222366"/>
                  </a:solidFill>
                  <a:latin typeface="Public Sans Bold"/>
                </a:rPr>
                <a:t>remove the affect of ambient light</a:t>
              </a:r>
              <a:r>
                <a:rPr lang="en-US" sz="2628">
                  <a:solidFill>
                    <a:srgbClr val="222366"/>
                  </a:solidFill>
                  <a:latin typeface="Public Sans"/>
                </a:rPr>
                <a:t> from surrounding 3 types of reading are taken. </a:t>
              </a:r>
              <a:r>
                <a:rPr lang="en-US" sz="2628">
                  <a:solidFill>
                    <a:srgbClr val="222366"/>
                  </a:solidFill>
                  <a:latin typeface="Public Sans Bold"/>
                </a:rPr>
                <a:t>When Both lights are off external ambient light is detected.</a:t>
              </a:r>
            </a:p>
          </p:txBody>
        </p:sp>
        <p:sp>
          <p:nvSpPr>
            <p:cNvPr name="Freeform 18" id="18"/>
            <p:cNvSpPr/>
            <p:nvPr/>
          </p:nvSpPr>
          <p:spPr>
            <a:xfrm flipH="false" flipV="false" rot="0">
              <a:off x="0" y="0"/>
              <a:ext cx="8864939" cy="5853520"/>
            </a:xfrm>
            <a:custGeom>
              <a:avLst/>
              <a:gdLst/>
              <a:ahLst/>
              <a:cxnLst/>
              <a:rect r="r" b="b" t="t" l="l"/>
              <a:pathLst>
                <a:path h="5853520" w="8864939">
                  <a:moveTo>
                    <a:pt x="0" y="0"/>
                  </a:moveTo>
                  <a:lnTo>
                    <a:pt x="8864939" y="0"/>
                  </a:lnTo>
                  <a:lnTo>
                    <a:pt x="8864939" y="5853520"/>
                  </a:lnTo>
                  <a:lnTo>
                    <a:pt x="0" y="5853520"/>
                  </a:lnTo>
                  <a:lnTo>
                    <a:pt x="0" y="0"/>
                  </a:lnTo>
                  <a:close/>
                </a:path>
              </a:pathLst>
            </a:custGeom>
            <a:blipFill>
              <a:blip r:embed="rId12"/>
              <a:stretch>
                <a:fillRect l="0" t="0" r="0" b="0"/>
              </a:stretch>
            </a:blipFill>
          </p:spPr>
        </p:sp>
      </p:grpSp>
      <p:grpSp>
        <p:nvGrpSpPr>
          <p:cNvPr name="Group 19" id="19"/>
          <p:cNvGrpSpPr/>
          <p:nvPr/>
        </p:nvGrpSpPr>
        <p:grpSpPr>
          <a:xfrm rot="0">
            <a:off x="10600809" y="3495273"/>
            <a:ext cx="6194179" cy="6492012"/>
            <a:chOff x="0" y="0"/>
            <a:chExt cx="8258905" cy="8656017"/>
          </a:xfrm>
        </p:grpSpPr>
        <p:sp>
          <p:nvSpPr>
            <p:cNvPr name="TextBox 20" id="20"/>
            <p:cNvSpPr txBox="true"/>
            <p:nvPr/>
          </p:nvSpPr>
          <p:spPr>
            <a:xfrm rot="0">
              <a:off x="765759" y="5153845"/>
              <a:ext cx="6915166" cy="3502171"/>
            </a:xfrm>
            <a:prstGeom prst="rect">
              <a:avLst/>
            </a:prstGeom>
          </p:spPr>
          <p:txBody>
            <a:bodyPr anchor="t" rtlCol="false" tIns="0" lIns="0" bIns="0" rIns="0">
              <a:spAutoFit/>
            </a:bodyPr>
            <a:lstStyle/>
            <a:p>
              <a:pPr algn="ctr">
                <a:lnSpc>
                  <a:spcPts val="3538"/>
                </a:lnSpc>
              </a:pPr>
              <a:r>
                <a:rPr lang="en-US" sz="2527">
                  <a:solidFill>
                    <a:srgbClr val="222366"/>
                  </a:solidFill>
                  <a:latin typeface="Public Sans Bold"/>
                </a:rPr>
                <a:t>Motion can cause huge deviations from correct reading</a:t>
              </a:r>
              <a:r>
                <a:rPr lang="en-US" sz="2527">
                  <a:solidFill>
                    <a:srgbClr val="222366"/>
                  </a:solidFill>
                  <a:latin typeface="Public Sans"/>
                </a:rPr>
                <a:t>. Therefore the pulsating signal is </a:t>
              </a:r>
              <a:r>
                <a:rPr lang="en-US" sz="2527">
                  <a:solidFill>
                    <a:srgbClr val="222366"/>
                  </a:solidFill>
                  <a:latin typeface="Public Sans Bold"/>
                </a:rPr>
                <a:t>amplified </a:t>
              </a:r>
              <a:r>
                <a:rPr lang="en-US" sz="2527">
                  <a:solidFill>
                    <a:srgbClr val="222366"/>
                  </a:solidFill>
                  <a:latin typeface="Public Sans"/>
                </a:rPr>
                <a:t>and </a:t>
              </a:r>
              <a:r>
                <a:rPr lang="en-US" sz="2527">
                  <a:solidFill>
                    <a:srgbClr val="222366"/>
                  </a:solidFill>
                  <a:latin typeface="Public Sans Bold"/>
                </a:rPr>
                <a:t>averaged over</a:t>
              </a:r>
              <a:r>
                <a:rPr lang="en-US" sz="2527">
                  <a:solidFill>
                    <a:srgbClr val="222366"/>
                  </a:solidFill>
                  <a:latin typeface="Public Sans"/>
                </a:rPr>
                <a:t> time interval to remove any </a:t>
              </a:r>
              <a:r>
                <a:rPr lang="en-US" sz="2527">
                  <a:solidFill>
                    <a:srgbClr val="222366"/>
                  </a:solidFill>
                  <a:latin typeface="Public Sans Bold"/>
                </a:rPr>
                <a:t>movement artefact</a:t>
              </a:r>
              <a:r>
                <a:rPr lang="en-US" sz="2527">
                  <a:solidFill>
                    <a:srgbClr val="222366"/>
                  </a:solidFill>
                  <a:latin typeface="Public Sans"/>
                </a:rPr>
                <a:t> from it.</a:t>
              </a:r>
            </a:p>
          </p:txBody>
        </p:sp>
        <p:sp>
          <p:nvSpPr>
            <p:cNvPr name="Freeform 21" id="21"/>
            <p:cNvSpPr/>
            <p:nvPr/>
          </p:nvSpPr>
          <p:spPr>
            <a:xfrm flipH="false" flipV="false" rot="0">
              <a:off x="38100" y="0"/>
              <a:ext cx="8220805" cy="2329866"/>
            </a:xfrm>
            <a:custGeom>
              <a:avLst/>
              <a:gdLst/>
              <a:ahLst/>
              <a:cxnLst/>
              <a:rect r="r" b="b" t="t" l="l"/>
              <a:pathLst>
                <a:path h="2329866" w="8220805">
                  <a:moveTo>
                    <a:pt x="0" y="0"/>
                  </a:moveTo>
                  <a:lnTo>
                    <a:pt x="8220805" y="0"/>
                  </a:lnTo>
                  <a:lnTo>
                    <a:pt x="8220805" y="2329866"/>
                  </a:lnTo>
                  <a:lnTo>
                    <a:pt x="0" y="2329866"/>
                  </a:lnTo>
                  <a:lnTo>
                    <a:pt x="0" y="0"/>
                  </a:lnTo>
                  <a:close/>
                </a:path>
              </a:pathLst>
            </a:custGeom>
            <a:blipFill>
              <a:blip r:embed="rId13"/>
              <a:stretch>
                <a:fillRect l="-11807" t="-13256" r="-8050" b="-127206"/>
              </a:stretch>
            </a:blipFill>
          </p:spPr>
        </p:sp>
        <p:sp>
          <p:nvSpPr>
            <p:cNvPr name="Freeform 22" id="22"/>
            <p:cNvSpPr/>
            <p:nvPr/>
          </p:nvSpPr>
          <p:spPr>
            <a:xfrm flipH="false" flipV="false" rot="0">
              <a:off x="0" y="2329866"/>
              <a:ext cx="8220805" cy="2508042"/>
            </a:xfrm>
            <a:custGeom>
              <a:avLst/>
              <a:gdLst/>
              <a:ahLst/>
              <a:cxnLst/>
              <a:rect r="r" b="b" t="t" l="l"/>
              <a:pathLst>
                <a:path h="2508042" w="8220805">
                  <a:moveTo>
                    <a:pt x="0" y="0"/>
                  </a:moveTo>
                  <a:lnTo>
                    <a:pt x="8220805" y="0"/>
                  </a:lnTo>
                  <a:lnTo>
                    <a:pt x="8220805" y="2508042"/>
                  </a:lnTo>
                  <a:lnTo>
                    <a:pt x="0" y="2508042"/>
                  </a:lnTo>
                  <a:lnTo>
                    <a:pt x="0" y="0"/>
                  </a:lnTo>
                  <a:close/>
                </a:path>
              </a:pathLst>
            </a:custGeom>
            <a:blipFill>
              <a:blip r:embed="rId13"/>
              <a:stretch>
                <a:fillRect l="-13465" t="-124254" r="-8298" b="-2675"/>
              </a:stretch>
            </a:blipFill>
          </p:spPr>
        </p:sp>
      </p:gr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48570">
            <a:off x="558321" y="6346755"/>
            <a:ext cx="2532247" cy="3608124"/>
          </a:xfrm>
          <a:custGeom>
            <a:avLst/>
            <a:gdLst/>
            <a:ahLst/>
            <a:cxnLst/>
            <a:rect r="r" b="b" t="t" l="l"/>
            <a:pathLst>
              <a:path h="3608124" w="2532247">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0528768" y="8839908"/>
            <a:ext cx="1045453" cy="0"/>
          </a:xfrm>
          <a:prstGeom prst="line">
            <a:avLst/>
          </a:prstGeom>
          <a:ln cap="flat" w="38100">
            <a:solidFill>
              <a:srgbClr val="000000"/>
            </a:solidFill>
            <a:prstDash val="solid"/>
            <a:headEnd type="none" len="sm" w="sm"/>
            <a:tailEnd type="arrow" len="sm" w="med"/>
          </a:ln>
        </p:spPr>
      </p:sp>
      <p:sp>
        <p:nvSpPr>
          <p:cNvPr name="TextBox 10" id="10"/>
          <p:cNvSpPr txBox="true"/>
          <p:nvPr/>
        </p:nvSpPr>
        <p:spPr>
          <a:xfrm rot="0">
            <a:off x="5421229" y="8548891"/>
            <a:ext cx="5107539" cy="515360"/>
          </a:xfrm>
          <a:prstGeom prst="rect">
            <a:avLst/>
          </a:prstGeom>
        </p:spPr>
        <p:txBody>
          <a:bodyPr anchor="t" rtlCol="false" tIns="0" lIns="0" bIns="0" rIns="0">
            <a:spAutoFit/>
          </a:bodyPr>
          <a:lstStyle/>
          <a:p>
            <a:pPr algn="ctr">
              <a:lnSpc>
                <a:spcPts val="4144"/>
              </a:lnSpc>
            </a:pPr>
            <a:r>
              <a:rPr lang="en-US" sz="2960">
                <a:solidFill>
                  <a:srgbClr val="222366"/>
                </a:solidFill>
                <a:latin typeface="Public Sans Heavy"/>
              </a:rPr>
              <a:t>How do they work exactly?</a:t>
            </a:r>
          </a:p>
        </p:txBody>
      </p:sp>
      <p:sp>
        <p:nvSpPr>
          <p:cNvPr name="TextBox 11" id="11"/>
          <p:cNvSpPr txBox="true"/>
          <p:nvPr/>
        </p:nvSpPr>
        <p:spPr>
          <a:xfrm rot="0">
            <a:off x="3648890" y="733742"/>
            <a:ext cx="12637084" cy="842644"/>
          </a:xfrm>
          <a:prstGeom prst="rect">
            <a:avLst/>
          </a:prstGeom>
        </p:spPr>
        <p:txBody>
          <a:bodyPr anchor="t" rtlCol="false" tIns="0" lIns="0" bIns="0" rIns="0">
            <a:spAutoFit/>
          </a:bodyPr>
          <a:lstStyle/>
          <a:p>
            <a:pPr algn="ctr">
              <a:lnSpc>
                <a:spcPts val="6580"/>
              </a:lnSpc>
            </a:pPr>
            <a:r>
              <a:rPr lang="en-US" sz="4700">
                <a:solidFill>
                  <a:srgbClr val="222366"/>
                </a:solidFill>
                <a:latin typeface="Brick Sans"/>
              </a:rPr>
              <a:t>Portable ECG Device</a:t>
            </a:r>
          </a:p>
        </p:txBody>
      </p:sp>
      <p:grpSp>
        <p:nvGrpSpPr>
          <p:cNvPr name="Group 12" id="12"/>
          <p:cNvGrpSpPr/>
          <p:nvPr/>
        </p:nvGrpSpPr>
        <p:grpSpPr>
          <a:xfrm rot="0">
            <a:off x="1028700" y="3248178"/>
            <a:ext cx="3681812" cy="36818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8363" y="0"/>
                  </a:moveTo>
                  <a:lnTo>
                    <a:pt x="764437" y="0"/>
                  </a:lnTo>
                  <a:cubicBezTo>
                    <a:pt x="777264" y="0"/>
                    <a:pt x="789565" y="5095"/>
                    <a:pt x="798635" y="14165"/>
                  </a:cubicBezTo>
                  <a:cubicBezTo>
                    <a:pt x="807705" y="23235"/>
                    <a:pt x="812800" y="35536"/>
                    <a:pt x="812800" y="48363"/>
                  </a:cubicBezTo>
                  <a:lnTo>
                    <a:pt x="812800" y="764437"/>
                  </a:lnTo>
                  <a:cubicBezTo>
                    <a:pt x="812800" y="777264"/>
                    <a:pt x="807705" y="789565"/>
                    <a:pt x="798635" y="798635"/>
                  </a:cubicBezTo>
                  <a:cubicBezTo>
                    <a:pt x="789565" y="807705"/>
                    <a:pt x="777264" y="812800"/>
                    <a:pt x="764437" y="812800"/>
                  </a:cubicBezTo>
                  <a:lnTo>
                    <a:pt x="48363" y="812800"/>
                  </a:lnTo>
                  <a:cubicBezTo>
                    <a:pt x="35536" y="812800"/>
                    <a:pt x="23235" y="807705"/>
                    <a:pt x="14165" y="798635"/>
                  </a:cubicBezTo>
                  <a:cubicBezTo>
                    <a:pt x="5095" y="789565"/>
                    <a:pt x="0" y="777264"/>
                    <a:pt x="0" y="764437"/>
                  </a:cubicBezTo>
                  <a:lnTo>
                    <a:pt x="0" y="48363"/>
                  </a:lnTo>
                  <a:cubicBezTo>
                    <a:pt x="0" y="35536"/>
                    <a:pt x="5095" y="23235"/>
                    <a:pt x="14165" y="14165"/>
                  </a:cubicBezTo>
                  <a:cubicBezTo>
                    <a:pt x="23235" y="5095"/>
                    <a:pt x="35536" y="0"/>
                    <a:pt x="48363" y="0"/>
                  </a:cubicBezTo>
                  <a:close/>
                </a:path>
              </a:pathLst>
            </a:custGeom>
            <a:blipFill>
              <a:blip r:embed="rId8"/>
              <a:stretch>
                <a:fillRect l="0" t="0" r="0" b="0"/>
              </a:stretch>
            </a:blipFill>
          </p:spPr>
        </p:sp>
      </p:grpSp>
      <p:sp>
        <p:nvSpPr>
          <p:cNvPr name="TextBox 14" id="14"/>
          <p:cNvSpPr txBox="true"/>
          <p:nvPr/>
        </p:nvSpPr>
        <p:spPr>
          <a:xfrm rot="0">
            <a:off x="5158942" y="2212788"/>
            <a:ext cx="12100358" cy="1443004"/>
          </a:xfrm>
          <a:prstGeom prst="rect">
            <a:avLst/>
          </a:prstGeom>
        </p:spPr>
        <p:txBody>
          <a:bodyPr anchor="t" rtlCol="false" tIns="0" lIns="0" bIns="0" rIns="0">
            <a:spAutoFit/>
          </a:bodyPr>
          <a:lstStyle/>
          <a:p>
            <a:pPr>
              <a:lnSpc>
                <a:spcPts val="3873"/>
              </a:lnSpc>
            </a:pPr>
            <a:r>
              <a:rPr lang="en-US" sz="2766">
                <a:solidFill>
                  <a:srgbClr val="222366"/>
                </a:solidFill>
                <a:latin typeface="Public Sans Heavy"/>
              </a:rPr>
              <a:t>Handheld device that records the electrical activity of the heart through electrodes placed on the skin, enabling convenient monitoring of heart rhythm and detecting abnormalities on the go.</a:t>
            </a:r>
          </a:p>
        </p:txBody>
      </p:sp>
      <p:sp>
        <p:nvSpPr>
          <p:cNvPr name="TextBox 15" id="15"/>
          <p:cNvSpPr txBox="true"/>
          <p:nvPr/>
        </p:nvSpPr>
        <p:spPr>
          <a:xfrm rot="0">
            <a:off x="5421229" y="4754716"/>
            <a:ext cx="8895242" cy="2356681"/>
          </a:xfrm>
          <a:prstGeom prst="rect">
            <a:avLst/>
          </a:prstGeom>
        </p:spPr>
        <p:txBody>
          <a:bodyPr anchor="t" rtlCol="false" tIns="0" lIns="0" bIns="0" rIns="0">
            <a:spAutoFit/>
          </a:bodyPr>
          <a:lstStyle/>
          <a:p>
            <a:pPr>
              <a:lnSpc>
                <a:spcPts val="3736"/>
              </a:lnSpc>
            </a:pPr>
            <a:r>
              <a:rPr lang="en-US" sz="2668">
                <a:solidFill>
                  <a:srgbClr val="222366"/>
                </a:solidFill>
                <a:latin typeface="Public Sans Bold"/>
              </a:rPr>
              <a:t>Crucial DSP algorithms include finite impulse response (FIR) or infinite impulse response (IIR) filters for noise elimination, peak detection algorithms like the Pan-Tompkins algorithm for R-wave identification, thresholding techniques for peak identification.</a:t>
            </a: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932865" y="0"/>
            <a:ext cx="3789312" cy="3536398"/>
          </a:xfrm>
          <a:custGeom>
            <a:avLst/>
            <a:gdLst/>
            <a:ahLst/>
            <a:cxnLst/>
            <a:rect r="r" b="b" t="t" l="l"/>
            <a:pathLst>
              <a:path h="3536398" w="3789312">
                <a:moveTo>
                  <a:pt x="0" y="0"/>
                </a:moveTo>
                <a:lnTo>
                  <a:pt x="3789312" y="0"/>
                </a:lnTo>
                <a:lnTo>
                  <a:pt x="3789312" y="3536398"/>
                </a:lnTo>
                <a:lnTo>
                  <a:pt x="0" y="3536398"/>
                </a:lnTo>
                <a:lnTo>
                  <a:pt x="0" y="0"/>
                </a:lnTo>
                <a:close/>
              </a:path>
            </a:pathLst>
          </a:custGeom>
          <a:blipFill>
            <a:blip r:embed="rId2"/>
            <a:stretch>
              <a:fillRect l="-3327" t="-5358" r="0" b="-5358"/>
            </a:stretch>
          </a:blipFill>
        </p:spPr>
      </p:sp>
      <p:sp>
        <p:nvSpPr>
          <p:cNvPr name="TextBox 3" id="3"/>
          <p:cNvSpPr txBox="true"/>
          <p:nvPr/>
        </p:nvSpPr>
        <p:spPr>
          <a:xfrm rot="0">
            <a:off x="9197131" y="1327098"/>
            <a:ext cx="8062169" cy="7566129"/>
          </a:xfrm>
          <a:prstGeom prst="rect">
            <a:avLst/>
          </a:prstGeom>
        </p:spPr>
        <p:txBody>
          <a:bodyPr anchor="t" rtlCol="false" tIns="0" lIns="0" bIns="0" rIns="0">
            <a:spAutoFit/>
          </a:bodyPr>
          <a:lstStyle/>
          <a:p>
            <a:pPr>
              <a:lnSpc>
                <a:spcPts val="4019"/>
              </a:lnSpc>
            </a:pPr>
            <a:r>
              <a:rPr lang="en-US" sz="2870">
                <a:solidFill>
                  <a:srgbClr val="222366"/>
                </a:solidFill>
                <a:latin typeface="Public Sans"/>
              </a:rPr>
              <a:t> The standard ECG waveform consists of several distinct components:</a:t>
            </a:r>
          </a:p>
          <a:p>
            <a:pPr marL="619825" indent="-309912" lvl="1">
              <a:lnSpc>
                <a:spcPts val="4019"/>
              </a:lnSpc>
              <a:buAutoNum type="arabicPeriod" startAt="1"/>
            </a:pPr>
            <a:r>
              <a:rPr lang="en-US" sz="2870">
                <a:solidFill>
                  <a:srgbClr val="222366"/>
                </a:solidFill>
                <a:latin typeface="Public Sans"/>
              </a:rPr>
              <a:t>P Wave: Represents atrial depolarization, the electrical activity associated with the contraction of the atria.</a:t>
            </a:r>
          </a:p>
          <a:p>
            <a:pPr marL="619825" indent="-309912" lvl="1">
              <a:lnSpc>
                <a:spcPts val="4019"/>
              </a:lnSpc>
              <a:buAutoNum type="arabicPeriod" startAt="1"/>
            </a:pPr>
            <a:r>
              <a:rPr lang="en-US" sz="2870">
                <a:solidFill>
                  <a:srgbClr val="222366"/>
                </a:solidFill>
                <a:latin typeface="Public Sans"/>
              </a:rPr>
              <a:t>QRS Complex: Indicates ventricular depolarization, the electrical activity associated with the contraction of the ventricles. It's typically a complex waveform due to the rapid and coordinated activation of the ventricular muscle.</a:t>
            </a:r>
          </a:p>
          <a:p>
            <a:pPr marL="619825" indent="-309912" lvl="1">
              <a:lnSpc>
                <a:spcPts val="4019"/>
              </a:lnSpc>
              <a:buAutoNum type="arabicPeriod" startAt="1"/>
            </a:pPr>
            <a:r>
              <a:rPr lang="en-US" sz="2870">
                <a:solidFill>
                  <a:srgbClr val="222366"/>
                </a:solidFill>
                <a:latin typeface="Public Sans"/>
              </a:rPr>
              <a:t>T Wave: Reflects ventricular repolarization, the recovery phase of the ventricles as they prepare for the next heartbeat.</a:t>
            </a:r>
          </a:p>
          <a:p>
            <a:pPr>
              <a:lnSpc>
                <a:spcPts val="4019"/>
              </a:lnSpc>
            </a:pPr>
          </a:p>
        </p:txBody>
      </p:sp>
      <p:sp>
        <p:nvSpPr>
          <p:cNvPr name="TextBox 4" id="4"/>
          <p:cNvSpPr txBox="true"/>
          <p:nvPr/>
        </p:nvSpPr>
        <p:spPr>
          <a:xfrm rot="0">
            <a:off x="260467" y="3902511"/>
            <a:ext cx="8062169" cy="5546829"/>
          </a:xfrm>
          <a:prstGeom prst="rect">
            <a:avLst/>
          </a:prstGeom>
        </p:spPr>
        <p:txBody>
          <a:bodyPr anchor="t" rtlCol="false" tIns="0" lIns="0" bIns="0" rIns="0">
            <a:spAutoFit/>
          </a:bodyPr>
          <a:lstStyle/>
          <a:p>
            <a:pPr>
              <a:lnSpc>
                <a:spcPts val="4019"/>
              </a:lnSpc>
            </a:pPr>
            <a:r>
              <a:rPr lang="en-US" sz="2870">
                <a:solidFill>
                  <a:srgbClr val="222366"/>
                </a:solidFill>
                <a:latin typeface="Public Sans"/>
              </a:rPr>
              <a:t>Electrocardiography is a diagnostic tool used to measure and record the electrical activity of the heart over a period of time. The electrical impulses generated by the heart muscle during each heartbeat are detected by electrodes placed on the skin, typically on the chest, arms, and legs. These electrodes detect the electrical signals and transmit them to the ECG machine, which amplifies and records the data.</a:t>
            </a:r>
          </a:p>
          <a:p>
            <a:pPr>
              <a:lnSpc>
                <a:spcPts val="4019"/>
              </a:lnSpc>
            </a:pPr>
            <a:r>
              <a:rPr lang="en-US" sz="2870">
                <a:solidFill>
                  <a:srgbClr val="222366"/>
                </a:solidFill>
                <a:latin typeface="Public Sans"/>
              </a:rPr>
              <a:t>An ECG represents the electrical activity of the heart in the form of a graph or series of waves.</a:t>
            </a:r>
          </a:p>
        </p:txBody>
      </p:sp>
      <p:sp>
        <p:nvSpPr>
          <p:cNvPr name="TextBox 5" id="5"/>
          <p:cNvSpPr txBox="true"/>
          <p:nvPr/>
        </p:nvSpPr>
        <p:spPr>
          <a:xfrm rot="0">
            <a:off x="2928837" y="3574498"/>
            <a:ext cx="1797367" cy="323215"/>
          </a:xfrm>
          <a:prstGeom prst="rect">
            <a:avLst/>
          </a:prstGeom>
        </p:spPr>
        <p:txBody>
          <a:bodyPr anchor="t" rtlCol="false" tIns="0" lIns="0" bIns="0" rIns="0">
            <a:spAutoFit/>
          </a:bodyPr>
          <a:lstStyle/>
          <a:p>
            <a:pPr algn="ctr">
              <a:lnSpc>
                <a:spcPts val="2659"/>
              </a:lnSpc>
              <a:spcBef>
                <a:spcPct val="0"/>
              </a:spcBef>
            </a:pPr>
            <a:r>
              <a:rPr lang="en-US" sz="1899">
                <a:solidFill>
                  <a:srgbClr val="222366"/>
                </a:solidFill>
                <a:latin typeface="Canva Sans"/>
              </a:rPr>
              <a:t>Ideal ECG cycle</a:t>
            </a:r>
          </a:p>
        </p:txBody>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9924163" y="3749326"/>
            <a:ext cx="6594027" cy="6458687"/>
          </a:xfrm>
          <a:custGeom>
            <a:avLst/>
            <a:gdLst/>
            <a:ahLst/>
            <a:cxnLst/>
            <a:rect r="r" b="b" t="t" l="l"/>
            <a:pathLst>
              <a:path h="6458687" w="6594027">
                <a:moveTo>
                  <a:pt x="0" y="0"/>
                </a:moveTo>
                <a:lnTo>
                  <a:pt x="6594026" y="0"/>
                </a:lnTo>
                <a:lnTo>
                  <a:pt x="6594026" y="6458687"/>
                </a:lnTo>
                <a:lnTo>
                  <a:pt x="0" y="6458687"/>
                </a:lnTo>
                <a:lnTo>
                  <a:pt x="0" y="0"/>
                </a:lnTo>
                <a:close/>
              </a:path>
            </a:pathLst>
          </a:custGeom>
          <a:blipFill>
            <a:blip r:embed="rId2"/>
            <a:stretch>
              <a:fillRect l="0" t="0" r="0" b="0"/>
            </a:stretch>
          </a:blipFill>
        </p:spPr>
      </p:sp>
      <p:sp>
        <p:nvSpPr>
          <p:cNvPr name="Freeform 3" id="3"/>
          <p:cNvSpPr/>
          <p:nvPr/>
        </p:nvSpPr>
        <p:spPr>
          <a:xfrm flipH="false" flipV="false" rot="0">
            <a:off x="1028700" y="6757544"/>
            <a:ext cx="5903175" cy="2987848"/>
          </a:xfrm>
          <a:custGeom>
            <a:avLst/>
            <a:gdLst/>
            <a:ahLst/>
            <a:cxnLst/>
            <a:rect r="r" b="b" t="t" l="l"/>
            <a:pathLst>
              <a:path h="2987848" w="5903175">
                <a:moveTo>
                  <a:pt x="0" y="0"/>
                </a:moveTo>
                <a:lnTo>
                  <a:pt x="5903175" y="0"/>
                </a:lnTo>
                <a:lnTo>
                  <a:pt x="5903175" y="2987848"/>
                </a:lnTo>
                <a:lnTo>
                  <a:pt x="0" y="2987848"/>
                </a:lnTo>
                <a:lnTo>
                  <a:pt x="0" y="0"/>
                </a:lnTo>
                <a:close/>
              </a:path>
            </a:pathLst>
          </a:custGeom>
          <a:blipFill>
            <a:blip r:embed="rId3"/>
            <a:stretch>
              <a:fillRect l="0" t="0" r="0" b="0"/>
            </a:stretch>
          </a:blipFill>
        </p:spPr>
      </p:sp>
      <p:sp>
        <p:nvSpPr>
          <p:cNvPr name="TextBox 4" id="4"/>
          <p:cNvSpPr txBox="true"/>
          <p:nvPr/>
        </p:nvSpPr>
        <p:spPr>
          <a:xfrm rot="0">
            <a:off x="6878161" y="695960"/>
            <a:ext cx="4531677" cy="495301"/>
          </a:xfrm>
          <a:prstGeom prst="rect">
            <a:avLst/>
          </a:prstGeom>
        </p:spPr>
        <p:txBody>
          <a:bodyPr anchor="t" rtlCol="false" tIns="0" lIns="0" bIns="0" rIns="0">
            <a:spAutoFit/>
          </a:bodyPr>
          <a:lstStyle/>
          <a:p>
            <a:pPr algn="ctr">
              <a:lnSpc>
                <a:spcPts val="4199"/>
              </a:lnSpc>
              <a:spcBef>
                <a:spcPct val="0"/>
              </a:spcBef>
            </a:pPr>
            <a:r>
              <a:rPr lang="en-US" sz="2999">
                <a:solidFill>
                  <a:srgbClr val="222366"/>
                </a:solidFill>
                <a:latin typeface="Canva Sans Bold"/>
              </a:rPr>
              <a:t>What’s the need of DSP?</a:t>
            </a:r>
          </a:p>
        </p:txBody>
      </p:sp>
      <p:sp>
        <p:nvSpPr>
          <p:cNvPr name="TextBox 5" id="5"/>
          <p:cNvSpPr txBox="true"/>
          <p:nvPr/>
        </p:nvSpPr>
        <p:spPr>
          <a:xfrm rot="0">
            <a:off x="240352" y="1972329"/>
            <a:ext cx="7452293" cy="5006340"/>
          </a:xfrm>
          <a:prstGeom prst="rect">
            <a:avLst/>
          </a:prstGeom>
        </p:spPr>
        <p:txBody>
          <a:bodyPr anchor="t" rtlCol="false" tIns="0" lIns="0" bIns="0" rIns="0">
            <a:spAutoFit/>
          </a:bodyPr>
          <a:lstStyle/>
          <a:p>
            <a:pPr algn="ctr">
              <a:lnSpc>
                <a:spcPts val="3359"/>
              </a:lnSpc>
            </a:pPr>
            <a:r>
              <a:rPr lang="en-US" sz="2399">
                <a:solidFill>
                  <a:srgbClr val="222366"/>
                </a:solidFill>
                <a:latin typeface="Canva Sans Bold"/>
              </a:rPr>
              <a:t>Power line interference</a:t>
            </a:r>
            <a:r>
              <a:rPr lang="en-US" sz="2399">
                <a:solidFill>
                  <a:srgbClr val="222366"/>
                </a:solidFill>
                <a:latin typeface="Canva Sans"/>
              </a:rPr>
              <a:t> is the unwanted electrical noise generated by nearby power lines or electrical equipment, induced onto the ECG recording system through electromagnetic coupling, resulting in periodic fluctuations or spikes superimposed on the ECG waveform.</a:t>
            </a:r>
          </a:p>
          <a:p>
            <a:pPr algn="ctr">
              <a:lnSpc>
                <a:spcPts val="3359"/>
              </a:lnSpc>
            </a:pPr>
            <a:r>
              <a:rPr lang="en-US" sz="2399">
                <a:solidFill>
                  <a:srgbClr val="222366"/>
                </a:solidFill>
                <a:latin typeface="Canva Sans"/>
              </a:rPr>
              <a:t>The interference manifests as high-frequency noise that can obscure or distort the underlying cardiac signal, making it challenging to accurately interpret the ECG and diagnose cardiac abnormalities.</a:t>
            </a:r>
          </a:p>
          <a:p>
            <a:pPr algn="ctr">
              <a:lnSpc>
                <a:spcPts val="3359"/>
              </a:lnSpc>
              <a:spcBef>
                <a:spcPct val="0"/>
              </a:spcBef>
            </a:pPr>
          </a:p>
        </p:txBody>
      </p:sp>
      <p:sp>
        <p:nvSpPr>
          <p:cNvPr name="TextBox 6" id="6"/>
          <p:cNvSpPr txBox="true"/>
          <p:nvPr/>
        </p:nvSpPr>
        <p:spPr>
          <a:xfrm rot="0">
            <a:off x="9144000" y="1972329"/>
            <a:ext cx="8154352" cy="1653540"/>
          </a:xfrm>
          <a:prstGeom prst="rect">
            <a:avLst/>
          </a:prstGeom>
        </p:spPr>
        <p:txBody>
          <a:bodyPr anchor="t" rtlCol="false" tIns="0" lIns="0" bIns="0" rIns="0">
            <a:spAutoFit/>
          </a:bodyPr>
          <a:lstStyle/>
          <a:p>
            <a:pPr algn="ctr">
              <a:lnSpc>
                <a:spcPts val="3359"/>
              </a:lnSpc>
            </a:pPr>
            <a:r>
              <a:rPr lang="en-US" sz="2399">
                <a:solidFill>
                  <a:srgbClr val="222366"/>
                </a:solidFill>
                <a:latin typeface="Canva Sans Bold"/>
              </a:rPr>
              <a:t>Solution: </a:t>
            </a:r>
            <a:r>
              <a:rPr lang="en-US" sz="2399">
                <a:solidFill>
                  <a:srgbClr val="222366"/>
                </a:solidFill>
                <a:latin typeface="Canva Sans"/>
              </a:rPr>
              <a:t>Adaptive Power line interfence canceller is a   </a:t>
            </a:r>
          </a:p>
          <a:p>
            <a:pPr algn="ctr">
              <a:lnSpc>
                <a:spcPts val="3359"/>
              </a:lnSpc>
              <a:spcBef>
                <a:spcPct val="0"/>
              </a:spcBef>
            </a:pPr>
            <a:r>
              <a:rPr lang="en-US" sz="2399">
                <a:solidFill>
                  <a:srgbClr val="222366"/>
                </a:solidFill>
                <a:latin typeface="Canva Sans"/>
              </a:rPr>
              <a:t>widely adopted approach for efficiency in this case. While another approach widely adopted is to deploy a notch filter at 60hz to eliminate these interferences. </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563861" y="5915738"/>
            <a:ext cx="6543676" cy="3690271"/>
          </a:xfrm>
          <a:custGeom>
            <a:avLst/>
            <a:gdLst/>
            <a:ahLst/>
            <a:cxnLst/>
            <a:rect r="r" b="b" t="t" l="l"/>
            <a:pathLst>
              <a:path h="3690271" w="6543676">
                <a:moveTo>
                  <a:pt x="0" y="0"/>
                </a:moveTo>
                <a:lnTo>
                  <a:pt x="6543677" y="0"/>
                </a:lnTo>
                <a:lnTo>
                  <a:pt x="6543677" y="3690271"/>
                </a:lnTo>
                <a:lnTo>
                  <a:pt x="0" y="3690271"/>
                </a:lnTo>
                <a:lnTo>
                  <a:pt x="0" y="0"/>
                </a:lnTo>
                <a:close/>
              </a:path>
            </a:pathLst>
          </a:custGeom>
          <a:blipFill>
            <a:blip r:embed="rId2"/>
            <a:stretch>
              <a:fillRect l="0" t="0" r="0" b="0"/>
            </a:stretch>
          </a:blipFill>
        </p:spPr>
      </p:sp>
      <p:sp>
        <p:nvSpPr>
          <p:cNvPr name="TextBox 3" id="3"/>
          <p:cNvSpPr txBox="true"/>
          <p:nvPr/>
        </p:nvSpPr>
        <p:spPr>
          <a:xfrm rot="0">
            <a:off x="6878161" y="695960"/>
            <a:ext cx="4531677" cy="495301"/>
          </a:xfrm>
          <a:prstGeom prst="rect">
            <a:avLst/>
          </a:prstGeom>
        </p:spPr>
        <p:txBody>
          <a:bodyPr anchor="t" rtlCol="false" tIns="0" lIns="0" bIns="0" rIns="0">
            <a:spAutoFit/>
          </a:bodyPr>
          <a:lstStyle/>
          <a:p>
            <a:pPr algn="ctr">
              <a:lnSpc>
                <a:spcPts val="4199"/>
              </a:lnSpc>
              <a:spcBef>
                <a:spcPct val="0"/>
              </a:spcBef>
            </a:pPr>
            <a:r>
              <a:rPr lang="en-US" sz="2999">
                <a:solidFill>
                  <a:srgbClr val="222366"/>
                </a:solidFill>
                <a:latin typeface="Canva Sans Bold"/>
              </a:rPr>
              <a:t>What’s the need of DSP?</a:t>
            </a:r>
          </a:p>
        </p:txBody>
      </p:sp>
      <p:sp>
        <p:nvSpPr>
          <p:cNvPr name="TextBox 4" id="4"/>
          <p:cNvSpPr txBox="true"/>
          <p:nvPr/>
        </p:nvSpPr>
        <p:spPr>
          <a:xfrm rot="0">
            <a:off x="1245017" y="2411730"/>
            <a:ext cx="7452293" cy="5425440"/>
          </a:xfrm>
          <a:prstGeom prst="rect">
            <a:avLst/>
          </a:prstGeom>
        </p:spPr>
        <p:txBody>
          <a:bodyPr anchor="t" rtlCol="false" tIns="0" lIns="0" bIns="0" rIns="0">
            <a:spAutoFit/>
          </a:bodyPr>
          <a:lstStyle/>
          <a:p>
            <a:pPr algn="ctr">
              <a:lnSpc>
                <a:spcPts val="3359"/>
              </a:lnSpc>
            </a:pPr>
            <a:r>
              <a:rPr lang="en-US" sz="2399">
                <a:solidFill>
                  <a:srgbClr val="222366"/>
                </a:solidFill>
                <a:latin typeface="Canva Sans Bold"/>
              </a:rPr>
              <a:t>Muscle noise</a:t>
            </a:r>
            <a:r>
              <a:rPr lang="en-US" sz="2399">
                <a:solidFill>
                  <a:srgbClr val="222366"/>
                </a:solidFill>
                <a:latin typeface="Canva Sans"/>
              </a:rPr>
              <a:t> and </a:t>
            </a:r>
            <a:r>
              <a:rPr lang="en-US" sz="2399">
                <a:solidFill>
                  <a:srgbClr val="222366"/>
                </a:solidFill>
                <a:latin typeface="Canva Sans Bold"/>
              </a:rPr>
              <a:t>DC shift</a:t>
            </a:r>
            <a:r>
              <a:rPr lang="en-US" sz="2399">
                <a:solidFill>
                  <a:srgbClr val="222366"/>
                </a:solidFill>
                <a:latin typeface="Canva Sans"/>
              </a:rPr>
              <a:t> are another unwanted artifacts that can distort the ECG signal.</a:t>
            </a:r>
          </a:p>
          <a:p>
            <a:pPr algn="ctr">
              <a:lnSpc>
                <a:spcPts val="3359"/>
              </a:lnSpc>
            </a:pPr>
            <a:r>
              <a:rPr lang="en-US" sz="2399">
                <a:solidFill>
                  <a:srgbClr val="222366"/>
                </a:solidFill>
                <a:latin typeface="Canva Sans"/>
              </a:rPr>
              <a:t>Muscle noise, also known as electromyographic (EMG) interference, arises from the electrical activity of skeletal muscles surrounding the heart.</a:t>
            </a:r>
          </a:p>
          <a:p>
            <a:pPr algn="ctr">
              <a:lnSpc>
                <a:spcPts val="3359"/>
              </a:lnSpc>
            </a:pPr>
            <a:r>
              <a:rPr lang="en-US" sz="2399">
                <a:solidFill>
                  <a:srgbClr val="222366"/>
                </a:solidFill>
                <a:latin typeface="Canva Sans"/>
              </a:rPr>
              <a:t>DC shift can occur due to various factors, including electrode polarization, electrode contact impedance, or movement artifacts. When present, DC shift can obscure the small amplitude variations in the ECG waveform, making it difficult to distinguish between normal cardiac activity and noise. </a:t>
            </a:r>
          </a:p>
          <a:p>
            <a:pPr algn="ctr">
              <a:lnSpc>
                <a:spcPts val="3359"/>
              </a:lnSpc>
              <a:spcBef>
                <a:spcPct val="0"/>
              </a:spcBef>
            </a:pPr>
          </a:p>
        </p:txBody>
      </p:sp>
      <p:sp>
        <p:nvSpPr>
          <p:cNvPr name="TextBox 5" id="5"/>
          <p:cNvSpPr txBox="true"/>
          <p:nvPr/>
        </p:nvSpPr>
        <p:spPr>
          <a:xfrm rot="0">
            <a:off x="9484221" y="1594532"/>
            <a:ext cx="8154352" cy="4168140"/>
          </a:xfrm>
          <a:prstGeom prst="rect">
            <a:avLst/>
          </a:prstGeom>
        </p:spPr>
        <p:txBody>
          <a:bodyPr anchor="t" rtlCol="false" tIns="0" lIns="0" bIns="0" rIns="0">
            <a:spAutoFit/>
          </a:bodyPr>
          <a:lstStyle/>
          <a:p>
            <a:pPr algn="ctr">
              <a:lnSpc>
                <a:spcPts val="3359"/>
              </a:lnSpc>
              <a:spcBef>
                <a:spcPct val="0"/>
              </a:spcBef>
            </a:pPr>
            <a:r>
              <a:rPr lang="en-US" sz="2399">
                <a:solidFill>
                  <a:srgbClr val="222366"/>
                </a:solidFill>
                <a:latin typeface="Canva Sans Bold"/>
              </a:rPr>
              <a:t>Solution: </a:t>
            </a:r>
            <a:r>
              <a:rPr lang="en-US" sz="2399">
                <a:solidFill>
                  <a:srgbClr val="222366"/>
                </a:solidFill>
                <a:latin typeface="Canva Sans"/>
              </a:rPr>
              <a:t>To remove the dc offset, averaging filter is first used to smooth out the wave, which effectively reduces the impact of dc offset. Whereas, further application of bandpass filter (typically 0.5 Hz to 100 Hz frequency range is allowed) proves to be helpful in removal of muscle noise. Whereas, if for the overall system, if only adaptive noise filtering is implemented then it’d efficiently solve all the problems mentioned till now, whereas for the filtering of only the individual components, conventions have been communicated.</a:t>
            </a:r>
          </a:p>
        </p:txBody>
      </p:sp>
      <p:sp>
        <p:nvSpPr>
          <p:cNvPr name="TextBox 6" id="6"/>
          <p:cNvSpPr txBox="true"/>
          <p:nvPr/>
        </p:nvSpPr>
        <p:spPr>
          <a:xfrm rot="0">
            <a:off x="10563861" y="9567909"/>
            <a:ext cx="6543676" cy="323215"/>
          </a:xfrm>
          <a:prstGeom prst="rect">
            <a:avLst/>
          </a:prstGeom>
        </p:spPr>
        <p:txBody>
          <a:bodyPr anchor="t" rtlCol="false" tIns="0" lIns="0" bIns="0" rIns="0">
            <a:spAutoFit/>
          </a:bodyPr>
          <a:lstStyle/>
          <a:p>
            <a:pPr algn="ctr">
              <a:lnSpc>
                <a:spcPts val="2659"/>
              </a:lnSpc>
              <a:spcBef>
                <a:spcPct val="0"/>
              </a:spcBef>
            </a:pPr>
            <a:r>
              <a:rPr lang="en-US" sz="1899">
                <a:solidFill>
                  <a:srgbClr val="222366"/>
                </a:solidFill>
                <a:latin typeface="Canva Sans"/>
              </a:rPr>
              <a:t>Bandpass Filter</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319652" y="1191261"/>
            <a:ext cx="7032094" cy="8024861"/>
          </a:xfrm>
          <a:custGeom>
            <a:avLst/>
            <a:gdLst/>
            <a:ahLst/>
            <a:cxnLst/>
            <a:rect r="r" b="b" t="t" l="l"/>
            <a:pathLst>
              <a:path h="8024861" w="7032094">
                <a:moveTo>
                  <a:pt x="0" y="0"/>
                </a:moveTo>
                <a:lnTo>
                  <a:pt x="7032095" y="0"/>
                </a:lnTo>
                <a:lnTo>
                  <a:pt x="7032095" y="8024860"/>
                </a:lnTo>
                <a:lnTo>
                  <a:pt x="0" y="8024860"/>
                </a:lnTo>
                <a:lnTo>
                  <a:pt x="0" y="0"/>
                </a:lnTo>
                <a:close/>
              </a:path>
            </a:pathLst>
          </a:custGeom>
          <a:blipFill>
            <a:blip r:embed="rId2"/>
            <a:stretch>
              <a:fillRect l="0" t="0" r="0" b="0"/>
            </a:stretch>
          </a:blipFill>
        </p:spPr>
      </p:sp>
      <p:sp>
        <p:nvSpPr>
          <p:cNvPr name="TextBox 3" id="3"/>
          <p:cNvSpPr txBox="true"/>
          <p:nvPr/>
        </p:nvSpPr>
        <p:spPr>
          <a:xfrm rot="0">
            <a:off x="6878161" y="695960"/>
            <a:ext cx="4531677" cy="495301"/>
          </a:xfrm>
          <a:prstGeom prst="rect">
            <a:avLst/>
          </a:prstGeom>
        </p:spPr>
        <p:txBody>
          <a:bodyPr anchor="t" rtlCol="false" tIns="0" lIns="0" bIns="0" rIns="0">
            <a:spAutoFit/>
          </a:bodyPr>
          <a:lstStyle/>
          <a:p>
            <a:pPr algn="ctr">
              <a:lnSpc>
                <a:spcPts val="4199"/>
              </a:lnSpc>
              <a:spcBef>
                <a:spcPct val="0"/>
              </a:spcBef>
            </a:pPr>
            <a:r>
              <a:rPr lang="en-US" sz="2999">
                <a:solidFill>
                  <a:srgbClr val="222366"/>
                </a:solidFill>
                <a:latin typeface="Canva Sans Bold"/>
              </a:rPr>
              <a:t>What’s the need of DSP?</a:t>
            </a:r>
          </a:p>
        </p:txBody>
      </p:sp>
      <p:sp>
        <p:nvSpPr>
          <p:cNvPr name="TextBox 4" id="4"/>
          <p:cNvSpPr txBox="true"/>
          <p:nvPr/>
        </p:nvSpPr>
        <p:spPr>
          <a:xfrm rot="0">
            <a:off x="1293087" y="2243483"/>
            <a:ext cx="7452293" cy="6263640"/>
          </a:xfrm>
          <a:prstGeom prst="rect">
            <a:avLst/>
          </a:prstGeom>
        </p:spPr>
        <p:txBody>
          <a:bodyPr anchor="t" rtlCol="false" tIns="0" lIns="0" bIns="0" rIns="0">
            <a:spAutoFit/>
          </a:bodyPr>
          <a:lstStyle/>
          <a:p>
            <a:pPr algn="ctr">
              <a:lnSpc>
                <a:spcPts val="3359"/>
              </a:lnSpc>
            </a:pPr>
            <a:r>
              <a:rPr lang="en-US" sz="2399">
                <a:solidFill>
                  <a:srgbClr val="222366"/>
                </a:solidFill>
                <a:latin typeface="Canva Sans"/>
              </a:rPr>
              <a:t>After the noise filtering, further more DSP techniques are applied to isolate the desired outcome from the obtained noise-free ECG signal .</a:t>
            </a:r>
          </a:p>
          <a:p>
            <a:pPr algn="ctr">
              <a:lnSpc>
                <a:spcPts val="3359"/>
              </a:lnSpc>
              <a:spcBef>
                <a:spcPct val="0"/>
              </a:spcBef>
            </a:pPr>
            <a:r>
              <a:rPr lang="en-US" sz="2399">
                <a:solidFill>
                  <a:srgbClr val="222366"/>
                </a:solidFill>
                <a:latin typeface="Canva Sans"/>
              </a:rPr>
              <a:t>These techniques involve, application of a bandpass filter to isolate the R peak, a differentiator function to enhance the slopes of QRS wave making the peaks of the wave more pronounced, squaring function to convert all the values to positive and enhance the high amplitudes to make peak identification easy, moving window function (similar to moving average function) to break the signal into multiple windows and integrating them over time to obtain a smoothed wave, and threshold conditioning to identify the peaks.</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48570">
            <a:off x="558321" y="6346755"/>
            <a:ext cx="2532247" cy="3608124"/>
          </a:xfrm>
          <a:custGeom>
            <a:avLst/>
            <a:gdLst/>
            <a:ahLst/>
            <a:cxnLst/>
            <a:rect r="r" b="b" t="t" l="l"/>
            <a:pathLst>
              <a:path h="3608124" w="2532247">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151576" y="2203263"/>
            <a:ext cx="10385591" cy="932555"/>
          </a:xfrm>
          <a:prstGeom prst="rect">
            <a:avLst/>
          </a:prstGeom>
        </p:spPr>
        <p:txBody>
          <a:bodyPr anchor="t" rtlCol="false" tIns="0" lIns="0" bIns="0" rIns="0">
            <a:spAutoFit/>
          </a:bodyPr>
          <a:lstStyle/>
          <a:p>
            <a:pPr>
              <a:lnSpc>
                <a:spcPts val="3724"/>
              </a:lnSpc>
            </a:pPr>
            <a:r>
              <a:rPr lang="en-US" sz="2660">
                <a:solidFill>
                  <a:srgbClr val="222366"/>
                </a:solidFill>
                <a:latin typeface="Public Sans Heavy"/>
              </a:rPr>
              <a:t>It measures the glucose level in human blood by an invasive method. Nowadays it is found in every household.</a:t>
            </a:r>
          </a:p>
        </p:txBody>
      </p:sp>
      <p:sp>
        <p:nvSpPr>
          <p:cNvPr name="TextBox 10" id="10"/>
          <p:cNvSpPr txBox="true"/>
          <p:nvPr/>
        </p:nvSpPr>
        <p:spPr>
          <a:xfrm rot="0">
            <a:off x="3648890" y="676592"/>
            <a:ext cx="12637084" cy="1144905"/>
          </a:xfrm>
          <a:prstGeom prst="rect">
            <a:avLst/>
          </a:prstGeom>
        </p:spPr>
        <p:txBody>
          <a:bodyPr anchor="t" rtlCol="false" tIns="0" lIns="0" bIns="0" rIns="0">
            <a:spAutoFit/>
          </a:bodyPr>
          <a:lstStyle/>
          <a:p>
            <a:pPr algn="ctr">
              <a:lnSpc>
                <a:spcPts val="8819"/>
              </a:lnSpc>
            </a:pPr>
            <a:r>
              <a:rPr lang="en-US" sz="6300">
                <a:solidFill>
                  <a:srgbClr val="222366"/>
                </a:solidFill>
                <a:latin typeface="Brick Sans"/>
              </a:rPr>
              <a:t>Glucose Meter</a:t>
            </a:r>
          </a:p>
        </p:txBody>
      </p:sp>
      <p:sp>
        <p:nvSpPr>
          <p:cNvPr name="AutoShape 11" id="11"/>
          <p:cNvSpPr/>
          <p:nvPr/>
        </p:nvSpPr>
        <p:spPr>
          <a:xfrm>
            <a:off x="10090531" y="8839908"/>
            <a:ext cx="1483690" cy="0"/>
          </a:xfrm>
          <a:prstGeom prst="line">
            <a:avLst/>
          </a:prstGeom>
          <a:ln cap="flat" w="38100">
            <a:solidFill>
              <a:srgbClr val="000000"/>
            </a:solidFill>
            <a:prstDash val="solid"/>
            <a:headEnd type="none" len="sm" w="sm"/>
            <a:tailEnd type="arrow" len="sm" w="med"/>
          </a:ln>
        </p:spPr>
      </p:sp>
      <p:sp>
        <p:nvSpPr>
          <p:cNvPr name="TextBox 12" id="12"/>
          <p:cNvSpPr txBox="true"/>
          <p:nvPr/>
        </p:nvSpPr>
        <p:spPr>
          <a:xfrm rot="0">
            <a:off x="1028700" y="4202618"/>
            <a:ext cx="11570015" cy="1372235"/>
          </a:xfrm>
          <a:prstGeom prst="rect">
            <a:avLst/>
          </a:prstGeom>
        </p:spPr>
        <p:txBody>
          <a:bodyPr anchor="t" rtlCol="false" tIns="0" lIns="0" bIns="0" rIns="0">
            <a:spAutoFit/>
          </a:bodyPr>
          <a:lstStyle/>
          <a:p>
            <a:pPr>
              <a:lnSpc>
                <a:spcPts val="3639"/>
              </a:lnSpc>
            </a:pPr>
            <a:r>
              <a:rPr lang="en-US" sz="2599">
                <a:solidFill>
                  <a:srgbClr val="222366"/>
                </a:solidFill>
                <a:latin typeface="Public Sans"/>
              </a:rPr>
              <a:t>DSP techniques include</a:t>
            </a:r>
            <a:r>
              <a:rPr lang="en-US" sz="2599">
                <a:solidFill>
                  <a:srgbClr val="222366"/>
                </a:solidFill>
                <a:latin typeface="Public Sans Bold"/>
              </a:rPr>
              <a:t> signal conditioning, noise reduction</a:t>
            </a:r>
            <a:r>
              <a:rPr lang="en-US" sz="2599">
                <a:solidFill>
                  <a:srgbClr val="222366"/>
                </a:solidFill>
                <a:latin typeface="Public Sans"/>
              </a:rPr>
              <a:t> using filtering methods like </a:t>
            </a:r>
            <a:r>
              <a:rPr lang="en-US" sz="2599">
                <a:solidFill>
                  <a:srgbClr val="222366"/>
                </a:solidFill>
                <a:latin typeface="Public Sans Bold"/>
              </a:rPr>
              <a:t>Kalman filters or wavelet transforms</a:t>
            </a:r>
            <a:r>
              <a:rPr lang="en-US" sz="2599">
                <a:solidFill>
                  <a:srgbClr val="222366"/>
                </a:solidFill>
                <a:latin typeface="Public Sans"/>
              </a:rPr>
              <a:t>, and </a:t>
            </a:r>
            <a:r>
              <a:rPr lang="en-US" sz="2599">
                <a:solidFill>
                  <a:srgbClr val="222366"/>
                </a:solidFill>
                <a:latin typeface="Public Sans Bold"/>
              </a:rPr>
              <a:t>calibration algorithms </a:t>
            </a:r>
            <a:r>
              <a:rPr lang="en-US" sz="2599">
                <a:solidFill>
                  <a:srgbClr val="222366"/>
                </a:solidFill>
                <a:latin typeface="Public Sans"/>
              </a:rPr>
              <a:t>to</a:t>
            </a:r>
            <a:r>
              <a:rPr lang="en-US" sz="2599">
                <a:solidFill>
                  <a:srgbClr val="222366"/>
                </a:solidFill>
                <a:latin typeface="Public Sans Bold"/>
              </a:rPr>
              <a:t> convert sensor signals into glucose values</a:t>
            </a:r>
          </a:p>
        </p:txBody>
      </p:sp>
      <p:sp>
        <p:nvSpPr>
          <p:cNvPr name="TextBox 13" id="13"/>
          <p:cNvSpPr txBox="true"/>
          <p:nvPr/>
        </p:nvSpPr>
        <p:spPr>
          <a:xfrm rot="0">
            <a:off x="3216235" y="6193509"/>
            <a:ext cx="9004672" cy="1746250"/>
          </a:xfrm>
          <a:prstGeom prst="rect">
            <a:avLst/>
          </a:prstGeom>
        </p:spPr>
        <p:txBody>
          <a:bodyPr anchor="t" rtlCol="false" tIns="0" lIns="0" bIns="0" rIns="0">
            <a:spAutoFit/>
          </a:bodyPr>
          <a:lstStyle/>
          <a:p>
            <a:pPr algn="r">
              <a:lnSpc>
                <a:spcPts val="3499"/>
              </a:lnSpc>
            </a:pPr>
            <a:r>
              <a:rPr lang="en-US" sz="2499">
                <a:solidFill>
                  <a:srgbClr val="222366"/>
                </a:solidFill>
                <a:latin typeface="Public Sans"/>
              </a:rPr>
              <a:t>The primary mathematical principle involved is the relationship </a:t>
            </a:r>
            <a:r>
              <a:rPr lang="en-US" sz="2499">
                <a:solidFill>
                  <a:srgbClr val="222366"/>
                </a:solidFill>
                <a:latin typeface="Public Sans Bold"/>
              </a:rPr>
              <a:t>between the glucose concentration in the blood and the electrical current</a:t>
            </a:r>
            <a:r>
              <a:rPr lang="en-US" sz="2499">
                <a:solidFill>
                  <a:srgbClr val="222366"/>
                </a:solidFill>
                <a:latin typeface="Public Sans"/>
              </a:rPr>
              <a:t> produced by the </a:t>
            </a:r>
            <a:r>
              <a:rPr lang="en-US" sz="2499">
                <a:solidFill>
                  <a:srgbClr val="222366"/>
                </a:solidFill>
                <a:latin typeface="Public Sans Bold"/>
              </a:rPr>
              <a:t>reaction on the test strip</a:t>
            </a:r>
          </a:p>
        </p:txBody>
      </p:sp>
      <p:sp>
        <p:nvSpPr>
          <p:cNvPr name="TextBox 14" id="14"/>
          <p:cNvSpPr txBox="true"/>
          <p:nvPr/>
        </p:nvSpPr>
        <p:spPr>
          <a:xfrm rot="0">
            <a:off x="5421229" y="8548891"/>
            <a:ext cx="5107539" cy="515360"/>
          </a:xfrm>
          <a:prstGeom prst="rect">
            <a:avLst/>
          </a:prstGeom>
        </p:spPr>
        <p:txBody>
          <a:bodyPr anchor="t" rtlCol="false" tIns="0" lIns="0" bIns="0" rIns="0">
            <a:spAutoFit/>
          </a:bodyPr>
          <a:lstStyle/>
          <a:p>
            <a:pPr algn="ctr">
              <a:lnSpc>
                <a:spcPts val="4144"/>
              </a:lnSpc>
            </a:pPr>
            <a:r>
              <a:rPr lang="en-US" sz="2960">
                <a:solidFill>
                  <a:srgbClr val="222366"/>
                </a:solidFill>
                <a:latin typeface="Public Sans Heavy"/>
              </a:rPr>
              <a:t>Working Principle??</a:t>
            </a:r>
          </a:p>
        </p:txBody>
      </p:sp>
      <p:sp>
        <p:nvSpPr>
          <p:cNvPr name="Freeform 15" id="15"/>
          <p:cNvSpPr/>
          <p:nvPr/>
        </p:nvSpPr>
        <p:spPr>
          <a:xfrm flipH="true" flipV="false" rot="0">
            <a:off x="12386366" y="3135818"/>
            <a:ext cx="6410088" cy="6901845"/>
          </a:xfrm>
          <a:custGeom>
            <a:avLst/>
            <a:gdLst/>
            <a:ahLst/>
            <a:cxnLst/>
            <a:rect r="r" b="b" t="t" l="l"/>
            <a:pathLst>
              <a:path h="6901845" w="6410088">
                <a:moveTo>
                  <a:pt x="6410088" y="0"/>
                </a:moveTo>
                <a:lnTo>
                  <a:pt x="0" y="0"/>
                </a:lnTo>
                <a:lnTo>
                  <a:pt x="0" y="6901845"/>
                </a:lnTo>
                <a:lnTo>
                  <a:pt x="6410088" y="6901845"/>
                </a:lnTo>
                <a:lnTo>
                  <a:pt x="641008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3216235" y="602813"/>
            <a:ext cx="2704773" cy="3129817"/>
          </a:xfrm>
          <a:custGeom>
            <a:avLst/>
            <a:gdLst/>
            <a:ahLst/>
            <a:cxnLst/>
            <a:rect r="r" b="b" t="t" l="l"/>
            <a:pathLst>
              <a:path h="3129817" w="2704773">
                <a:moveTo>
                  <a:pt x="0" y="0"/>
                </a:moveTo>
                <a:lnTo>
                  <a:pt x="2704773" y="0"/>
                </a:lnTo>
                <a:lnTo>
                  <a:pt x="2704773" y="3129817"/>
                </a:lnTo>
                <a:lnTo>
                  <a:pt x="0" y="3129817"/>
                </a:lnTo>
                <a:lnTo>
                  <a:pt x="0" y="0"/>
                </a:lnTo>
                <a:close/>
              </a:path>
            </a:pathLst>
          </a:custGeom>
          <a:blipFill>
            <a:blip r:embed="rId10"/>
            <a:stretch>
              <a:fillRect l="0" t="0" r="-55848" b="-18030"/>
            </a:stretch>
          </a:blipFill>
        </p:spPr>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3721612" y="3409707"/>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59897" y="-671355"/>
            <a:ext cx="7399403" cy="11629710"/>
          </a:xfrm>
          <a:custGeom>
            <a:avLst/>
            <a:gdLst/>
            <a:ahLst/>
            <a:cxnLst/>
            <a:rect r="r" b="b" t="t" l="l"/>
            <a:pathLst>
              <a:path h="11629710" w="7399403">
                <a:moveTo>
                  <a:pt x="0" y="0"/>
                </a:moveTo>
                <a:lnTo>
                  <a:pt x="7399403" y="0"/>
                </a:lnTo>
                <a:lnTo>
                  <a:pt x="7399403" y="11629710"/>
                </a:lnTo>
                <a:lnTo>
                  <a:pt x="0" y="11629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700522" y="1153874"/>
            <a:ext cx="5694209" cy="8280195"/>
            <a:chOff x="0" y="0"/>
            <a:chExt cx="812800" cy="1181928"/>
          </a:xfrm>
        </p:grpSpPr>
        <p:sp>
          <p:nvSpPr>
            <p:cNvPr name="Freeform 5" id="5"/>
            <p:cNvSpPr/>
            <p:nvPr/>
          </p:nvSpPr>
          <p:spPr>
            <a:xfrm flipH="false" flipV="false" rot="0">
              <a:off x="0" y="0"/>
              <a:ext cx="812800" cy="1181927"/>
            </a:xfrm>
            <a:custGeom>
              <a:avLst/>
              <a:gdLst/>
              <a:ahLst/>
              <a:cxnLst/>
              <a:rect r="r" b="b" t="t" l="l"/>
              <a:pathLst>
                <a:path h="1181927" w="812800">
                  <a:moveTo>
                    <a:pt x="0" y="0"/>
                  </a:moveTo>
                  <a:lnTo>
                    <a:pt x="812800" y="0"/>
                  </a:lnTo>
                  <a:lnTo>
                    <a:pt x="812800" y="1181927"/>
                  </a:lnTo>
                  <a:lnTo>
                    <a:pt x="0" y="1181927"/>
                  </a:lnTo>
                  <a:close/>
                </a:path>
              </a:pathLst>
            </a:custGeom>
            <a:solidFill>
              <a:srgbClr val="E9EAF6"/>
            </a:solidFill>
          </p:spPr>
        </p:sp>
        <p:sp>
          <p:nvSpPr>
            <p:cNvPr name="TextBox 6" id="6"/>
            <p:cNvSpPr txBox="true"/>
            <p:nvPr/>
          </p:nvSpPr>
          <p:spPr>
            <a:xfrm>
              <a:off x="0" y="-38100"/>
              <a:ext cx="812800" cy="122002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447832" y="4858426"/>
            <a:ext cx="6410088" cy="6901845"/>
          </a:xfrm>
          <a:custGeom>
            <a:avLst/>
            <a:gdLst/>
            <a:ahLst/>
            <a:cxnLst/>
            <a:rect r="r" b="b" t="t" l="l"/>
            <a:pathLst>
              <a:path h="6901845" w="6410088">
                <a:moveTo>
                  <a:pt x="0" y="0"/>
                </a:moveTo>
                <a:lnTo>
                  <a:pt x="6410088" y="0"/>
                </a:lnTo>
                <a:lnTo>
                  <a:pt x="6410088" y="6901845"/>
                </a:lnTo>
                <a:lnTo>
                  <a:pt x="0" y="69018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48570">
            <a:off x="7709921" y="64751"/>
            <a:ext cx="1885910" cy="2687178"/>
          </a:xfrm>
          <a:custGeom>
            <a:avLst/>
            <a:gdLst/>
            <a:ahLst/>
            <a:cxnLst/>
            <a:rect r="r" b="b" t="t" l="l"/>
            <a:pathLst>
              <a:path h="2687178" w="1885910">
                <a:moveTo>
                  <a:pt x="0" y="0"/>
                </a:moveTo>
                <a:lnTo>
                  <a:pt x="1885910" y="0"/>
                </a:lnTo>
                <a:lnTo>
                  <a:pt x="1885910" y="2687178"/>
                </a:lnTo>
                <a:lnTo>
                  <a:pt x="0" y="26871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783407" y="1351190"/>
            <a:ext cx="5528439" cy="43751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Bold"/>
              </a:rPr>
              <a:t>Digital signal processing (DSP)</a:t>
            </a:r>
            <a:r>
              <a:rPr lang="en-US" sz="2499">
                <a:solidFill>
                  <a:srgbClr val="222366"/>
                </a:solidFill>
                <a:latin typeface="Public Sans"/>
              </a:rPr>
              <a:t> is </a:t>
            </a:r>
            <a:r>
              <a:rPr lang="en-US" sz="2499">
                <a:solidFill>
                  <a:srgbClr val="222366"/>
                </a:solidFill>
                <a:latin typeface="Public Sans Bold"/>
              </a:rPr>
              <a:t>extensively </a:t>
            </a:r>
            <a:r>
              <a:rPr lang="en-US" sz="2499">
                <a:solidFill>
                  <a:srgbClr val="222366"/>
                </a:solidFill>
                <a:latin typeface="Public Sans"/>
              </a:rPr>
              <a:t>utilized in the </a:t>
            </a:r>
            <a:r>
              <a:rPr lang="en-US" sz="2499">
                <a:solidFill>
                  <a:srgbClr val="222366"/>
                </a:solidFill>
                <a:latin typeface="Public Sans Bold"/>
              </a:rPr>
              <a:t>medical industry</a:t>
            </a:r>
            <a:r>
              <a:rPr lang="en-US" sz="2499">
                <a:solidFill>
                  <a:srgbClr val="222366"/>
                </a:solidFill>
                <a:latin typeface="Public Sans"/>
              </a:rPr>
              <a:t> for tasks such as </a:t>
            </a:r>
            <a:r>
              <a:rPr lang="en-US" sz="2499">
                <a:solidFill>
                  <a:srgbClr val="222366"/>
                </a:solidFill>
                <a:latin typeface="Public Sans Bold"/>
              </a:rPr>
              <a:t>signal filtering, noise reduction, and image enhancement</a:t>
            </a:r>
            <a:r>
              <a:rPr lang="en-US" sz="2499">
                <a:solidFill>
                  <a:srgbClr val="222366"/>
                </a:solidFill>
                <a:latin typeface="Public Sans"/>
              </a:rPr>
              <a:t> in various diagnostic modalities like </a:t>
            </a:r>
            <a:r>
              <a:rPr lang="en-US" sz="2499">
                <a:solidFill>
                  <a:srgbClr val="222366"/>
                </a:solidFill>
                <a:latin typeface="Public Sans Bold"/>
              </a:rPr>
              <a:t>MRI, CT scans, and ultrasound</a:t>
            </a:r>
            <a:r>
              <a:rPr lang="en-US" sz="2499">
                <a:solidFill>
                  <a:srgbClr val="222366"/>
                </a:solidFill>
                <a:latin typeface="Public Sans"/>
              </a:rPr>
              <a:t>. It aids in extracting valuable </a:t>
            </a:r>
            <a:r>
              <a:rPr lang="en-US" sz="2499">
                <a:solidFill>
                  <a:srgbClr val="222366"/>
                </a:solidFill>
                <a:latin typeface="Public Sans Bold"/>
              </a:rPr>
              <a:t>information from medical signals</a:t>
            </a:r>
            <a:r>
              <a:rPr lang="en-US" sz="2499">
                <a:solidFill>
                  <a:srgbClr val="222366"/>
                </a:solidFill>
                <a:latin typeface="Public Sans"/>
              </a:rPr>
              <a:t>, enabling </a:t>
            </a:r>
            <a:r>
              <a:rPr lang="en-US" sz="2499">
                <a:solidFill>
                  <a:srgbClr val="222366"/>
                </a:solidFill>
                <a:latin typeface="Public Sans Bold"/>
              </a:rPr>
              <a:t>accurate diagnosis </a:t>
            </a:r>
            <a:r>
              <a:rPr lang="en-US" sz="2499">
                <a:solidFill>
                  <a:srgbClr val="222366"/>
                </a:solidFill>
                <a:latin typeface="Public Sans"/>
              </a:rPr>
              <a:t>and </a:t>
            </a:r>
            <a:r>
              <a:rPr lang="en-US" sz="2499">
                <a:solidFill>
                  <a:srgbClr val="222366"/>
                </a:solidFill>
                <a:latin typeface="Public Sans Bold"/>
              </a:rPr>
              <a:t>treatment planning</a:t>
            </a:r>
            <a:r>
              <a:rPr lang="en-US" sz="2499">
                <a:solidFill>
                  <a:srgbClr val="222366"/>
                </a:solidFill>
                <a:latin typeface="Public Sans"/>
              </a:rPr>
              <a:t>. </a:t>
            </a:r>
          </a:p>
        </p:txBody>
      </p:sp>
      <p:sp>
        <p:nvSpPr>
          <p:cNvPr name="TextBox 10" id="10"/>
          <p:cNvSpPr txBox="true"/>
          <p:nvPr/>
        </p:nvSpPr>
        <p:spPr>
          <a:xfrm rot="0">
            <a:off x="10783407" y="6126316"/>
            <a:ext cx="5528439" cy="26225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rPr>
              <a:t>Additionally, DSP techniques are employed in </a:t>
            </a:r>
            <a:r>
              <a:rPr lang="en-US" sz="2499">
                <a:solidFill>
                  <a:srgbClr val="222366"/>
                </a:solidFill>
                <a:latin typeface="Public Sans Bold"/>
              </a:rPr>
              <a:t>wearable medical devices </a:t>
            </a:r>
            <a:r>
              <a:rPr lang="en-US" sz="2499">
                <a:solidFill>
                  <a:srgbClr val="222366"/>
                </a:solidFill>
                <a:latin typeface="Public Sans"/>
              </a:rPr>
              <a:t>for </a:t>
            </a:r>
            <a:r>
              <a:rPr lang="en-US" sz="2499">
                <a:solidFill>
                  <a:srgbClr val="222366"/>
                </a:solidFill>
                <a:latin typeface="Public Sans Bold"/>
              </a:rPr>
              <a:t>real-time monitoring </a:t>
            </a:r>
            <a:r>
              <a:rPr lang="en-US" sz="2499">
                <a:solidFill>
                  <a:srgbClr val="222366"/>
                </a:solidFill>
                <a:latin typeface="Public Sans"/>
              </a:rPr>
              <a:t>of vital signs, facilitating </a:t>
            </a:r>
            <a:r>
              <a:rPr lang="en-US" sz="2499">
                <a:solidFill>
                  <a:srgbClr val="222366"/>
                </a:solidFill>
                <a:latin typeface="Public Sans Bold"/>
              </a:rPr>
              <a:t>remote patient monitoring </a:t>
            </a:r>
            <a:r>
              <a:rPr lang="en-US" sz="2499">
                <a:solidFill>
                  <a:srgbClr val="222366"/>
                </a:solidFill>
                <a:latin typeface="Public Sans"/>
              </a:rPr>
              <a:t>and </a:t>
            </a:r>
            <a:r>
              <a:rPr lang="en-US" sz="2499">
                <a:solidFill>
                  <a:srgbClr val="222366"/>
                </a:solidFill>
                <a:latin typeface="Public Sans Bold"/>
              </a:rPr>
              <a:t>personalized healthcare delivery</a:t>
            </a:r>
            <a:r>
              <a:rPr lang="en-US" sz="2499">
                <a:solidFill>
                  <a:srgbClr val="222366"/>
                </a:solidFill>
                <a:latin typeface="Public Sans"/>
              </a:rPr>
              <a:t>.</a:t>
            </a:r>
          </a:p>
        </p:txBody>
      </p:sp>
      <p:sp>
        <p:nvSpPr>
          <p:cNvPr name="TextBox 11" id="11"/>
          <p:cNvSpPr txBox="true"/>
          <p:nvPr/>
        </p:nvSpPr>
        <p:spPr>
          <a:xfrm rot="0">
            <a:off x="635137" y="5640615"/>
            <a:ext cx="4537471" cy="2207896"/>
          </a:xfrm>
          <a:prstGeom prst="rect">
            <a:avLst/>
          </a:prstGeom>
        </p:spPr>
        <p:txBody>
          <a:bodyPr anchor="t" rtlCol="false" tIns="0" lIns="0" bIns="0" rIns="0">
            <a:spAutoFit/>
          </a:bodyPr>
          <a:lstStyle/>
          <a:p>
            <a:pPr>
              <a:lnSpc>
                <a:spcPts val="5879"/>
              </a:lnSpc>
            </a:pPr>
            <a:r>
              <a:rPr lang="en-US" sz="4199">
                <a:solidFill>
                  <a:srgbClr val="222366"/>
                </a:solidFill>
                <a:latin typeface="Public Sans Heavy"/>
              </a:rPr>
              <a:t>Naam to sunna hogga ;) </a:t>
            </a:r>
          </a:p>
          <a:p>
            <a:pPr>
              <a:lnSpc>
                <a:spcPts val="5879"/>
              </a:lnSpc>
            </a:pPr>
          </a:p>
        </p:txBody>
      </p:sp>
      <p:sp>
        <p:nvSpPr>
          <p:cNvPr name="TextBox 12" id="12"/>
          <p:cNvSpPr txBox="true"/>
          <p:nvPr/>
        </p:nvSpPr>
        <p:spPr>
          <a:xfrm rot="0">
            <a:off x="446382" y="142886"/>
            <a:ext cx="8697618" cy="4573973"/>
          </a:xfrm>
          <a:prstGeom prst="rect">
            <a:avLst/>
          </a:prstGeom>
        </p:spPr>
        <p:txBody>
          <a:bodyPr anchor="t" rtlCol="false" tIns="0" lIns="0" bIns="0" rIns="0">
            <a:spAutoFit/>
          </a:bodyPr>
          <a:lstStyle/>
          <a:p>
            <a:pPr>
              <a:lnSpc>
                <a:spcPts val="11949"/>
              </a:lnSpc>
            </a:pPr>
            <a:r>
              <a:rPr lang="en-US" sz="8535">
                <a:solidFill>
                  <a:srgbClr val="222366"/>
                </a:solidFill>
                <a:latin typeface="Brick Sans"/>
              </a:rPr>
              <a:t>Digital</a:t>
            </a:r>
          </a:p>
          <a:p>
            <a:pPr>
              <a:lnSpc>
                <a:spcPts val="11949"/>
              </a:lnSpc>
            </a:pPr>
            <a:r>
              <a:rPr lang="en-US" sz="8535">
                <a:solidFill>
                  <a:srgbClr val="222366"/>
                </a:solidFill>
                <a:latin typeface="Brick Sans"/>
              </a:rPr>
              <a:t>Signal  </a:t>
            </a:r>
          </a:p>
          <a:p>
            <a:pPr>
              <a:lnSpc>
                <a:spcPts val="11949"/>
              </a:lnSpc>
            </a:pPr>
            <a:r>
              <a:rPr lang="en-US" sz="8535">
                <a:solidFill>
                  <a:srgbClr val="222366"/>
                </a:solidFill>
                <a:latin typeface="Brick Sans"/>
              </a:rPr>
              <a:t>Prcessing!!!</a:t>
            </a: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6637454" y="1839336"/>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961399" y="1040440"/>
            <a:ext cx="7876905" cy="7726439"/>
          </a:xfrm>
          <a:custGeom>
            <a:avLst/>
            <a:gdLst/>
            <a:ahLst/>
            <a:cxnLst/>
            <a:rect r="r" b="b" t="t" l="l"/>
            <a:pathLst>
              <a:path h="7726439" w="7876905">
                <a:moveTo>
                  <a:pt x="7876905" y="0"/>
                </a:moveTo>
                <a:lnTo>
                  <a:pt x="0" y="0"/>
                </a:lnTo>
                <a:lnTo>
                  <a:pt x="0" y="7726439"/>
                </a:lnTo>
                <a:lnTo>
                  <a:pt x="7876905" y="7726439"/>
                </a:lnTo>
                <a:lnTo>
                  <a:pt x="78769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5329676" y="6883339"/>
            <a:ext cx="3859248" cy="5120063"/>
          </a:xfrm>
          <a:custGeom>
            <a:avLst/>
            <a:gdLst/>
            <a:ahLst/>
            <a:cxnLst/>
            <a:rect r="r" b="b" t="t" l="l"/>
            <a:pathLst>
              <a:path h="5120063" w="3859248">
                <a:moveTo>
                  <a:pt x="3859248" y="0"/>
                </a:moveTo>
                <a:lnTo>
                  <a:pt x="0" y="0"/>
                </a:lnTo>
                <a:lnTo>
                  <a:pt x="0" y="5120064"/>
                </a:lnTo>
                <a:lnTo>
                  <a:pt x="3859248" y="5120064"/>
                </a:lnTo>
                <a:lnTo>
                  <a:pt x="38592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48570">
            <a:off x="15285824" y="8277258"/>
            <a:ext cx="1377026" cy="1962084"/>
          </a:xfrm>
          <a:custGeom>
            <a:avLst/>
            <a:gdLst/>
            <a:ahLst/>
            <a:cxnLst/>
            <a:rect r="r" b="b" t="t" l="l"/>
            <a:pathLst>
              <a:path h="1962084" w="1377026">
                <a:moveTo>
                  <a:pt x="0" y="0"/>
                </a:moveTo>
                <a:lnTo>
                  <a:pt x="1377026" y="0"/>
                </a:lnTo>
                <a:lnTo>
                  <a:pt x="1377026" y="1962084"/>
                </a:lnTo>
                <a:lnTo>
                  <a:pt x="0" y="1962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37149">
            <a:off x="17759516" y="5377262"/>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55077">
            <a:off x="-761394" y="5781721"/>
            <a:ext cx="2066999" cy="2383332"/>
          </a:xfrm>
          <a:custGeom>
            <a:avLst/>
            <a:gdLst/>
            <a:ahLst/>
            <a:cxnLst/>
            <a:rect r="r" b="b" t="t" l="l"/>
            <a:pathLst>
              <a:path h="2383332" w="2066999">
                <a:moveTo>
                  <a:pt x="0" y="0"/>
                </a:moveTo>
                <a:lnTo>
                  <a:pt x="2066999" y="0"/>
                </a:lnTo>
                <a:lnTo>
                  <a:pt x="2066999" y="2383332"/>
                </a:lnTo>
                <a:lnTo>
                  <a:pt x="0" y="23833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486029" y="373163"/>
            <a:ext cx="9942901" cy="2487280"/>
            <a:chOff x="0" y="0"/>
            <a:chExt cx="13257201" cy="3316374"/>
          </a:xfrm>
        </p:grpSpPr>
        <p:grpSp>
          <p:nvGrpSpPr>
            <p:cNvPr name="Group 9" id="9"/>
            <p:cNvGrpSpPr/>
            <p:nvPr/>
          </p:nvGrpSpPr>
          <p:grpSpPr>
            <a:xfrm rot="0">
              <a:off x="0" y="215049"/>
              <a:ext cx="10832500" cy="1739849"/>
              <a:chOff x="0" y="0"/>
              <a:chExt cx="960079" cy="154202"/>
            </a:xfrm>
          </p:grpSpPr>
          <p:sp>
            <p:nvSpPr>
              <p:cNvPr name="Freeform 10" id="10"/>
              <p:cNvSpPr/>
              <p:nvPr/>
            </p:nvSpPr>
            <p:spPr>
              <a:xfrm flipH="false" flipV="false" rot="0">
                <a:off x="0" y="0"/>
                <a:ext cx="960079" cy="154202"/>
              </a:xfrm>
              <a:custGeom>
                <a:avLst/>
                <a:gdLst/>
                <a:ahLst/>
                <a:cxnLst/>
                <a:rect r="r" b="b" t="t" l="l"/>
                <a:pathLst>
                  <a:path h="154202" w="960079">
                    <a:moveTo>
                      <a:pt x="756879" y="0"/>
                    </a:moveTo>
                    <a:cubicBezTo>
                      <a:pt x="869104" y="0"/>
                      <a:pt x="960079" y="34519"/>
                      <a:pt x="960079" y="77101"/>
                    </a:cubicBezTo>
                    <a:cubicBezTo>
                      <a:pt x="960079" y="119683"/>
                      <a:pt x="869104" y="154202"/>
                      <a:pt x="756879" y="154202"/>
                    </a:cubicBezTo>
                    <a:lnTo>
                      <a:pt x="203200" y="154202"/>
                    </a:lnTo>
                    <a:cubicBezTo>
                      <a:pt x="90976" y="154202"/>
                      <a:pt x="0" y="119683"/>
                      <a:pt x="0" y="77101"/>
                    </a:cubicBezTo>
                    <a:cubicBezTo>
                      <a:pt x="0" y="34519"/>
                      <a:pt x="90976" y="0"/>
                      <a:pt x="203200" y="0"/>
                    </a:cubicBezTo>
                    <a:close/>
                  </a:path>
                </a:pathLst>
              </a:custGeom>
              <a:solidFill>
                <a:srgbClr val="E9EAF6"/>
              </a:solidFill>
              <a:ln w="19050" cap="sq">
                <a:solidFill>
                  <a:srgbClr val="414370"/>
                </a:solidFill>
                <a:prstDash val="lgDash"/>
                <a:miter/>
              </a:ln>
            </p:spPr>
          </p:sp>
          <p:sp>
            <p:nvSpPr>
              <p:cNvPr name="TextBox 11" id="11"/>
              <p:cNvSpPr txBox="true"/>
              <p:nvPr/>
            </p:nvSpPr>
            <p:spPr>
              <a:xfrm>
                <a:off x="0" y="-38100"/>
                <a:ext cx="960079" cy="19230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4897" y="528713"/>
              <a:ext cx="9702706" cy="1074420"/>
            </a:xfrm>
            <a:prstGeom prst="rect">
              <a:avLst/>
            </a:prstGeom>
          </p:spPr>
          <p:txBody>
            <a:bodyPr anchor="t" rtlCol="false" tIns="0" lIns="0" bIns="0" rIns="0">
              <a:spAutoFit/>
            </a:bodyPr>
            <a:lstStyle/>
            <a:p>
              <a:pPr algn="ctr">
                <a:lnSpc>
                  <a:spcPts val="3359"/>
                </a:lnSpc>
                <a:spcBef>
                  <a:spcPct val="0"/>
                </a:spcBef>
              </a:pPr>
              <a:r>
                <a:rPr lang="en-US" sz="2400" u="sng">
                  <a:solidFill>
                    <a:srgbClr val="222366"/>
                  </a:solidFill>
                  <a:latin typeface="Canva Sans Bold Italics"/>
                </a:rPr>
                <a:t>Sample Collection</a:t>
              </a:r>
              <a:r>
                <a:rPr lang="en-US" sz="2400">
                  <a:solidFill>
                    <a:srgbClr val="222366"/>
                  </a:solidFill>
                  <a:latin typeface="Canva Sans"/>
                </a:rPr>
                <a:t>: A small amount of </a:t>
              </a:r>
              <a:r>
                <a:rPr lang="en-US" sz="2400">
                  <a:solidFill>
                    <a:srgbClr val="222366"/>
                  </a:solidFill>
                  <a:latin typeface="Canva Sans Bold"/>
                </a:rPr>
                <a:t>blood </a:t>
              </a:r>
              <a:r>
                <a:rPr lang="en-US" sz="2400">
                  <a:solidFill>
                    <a:srgbClr val="222366"/>
                  </a:solidFill>
                  <a:latin typeface="Canva Sans"/>
                </a:rPr>
                <a:t>sample</a:t>
              </a:r>
            </a:p>
          </p:txBody>
        </p:sp>
        <p:grpSp>
          <p:nvGrpSpPr>
            <p:cNvPr name="Group 13" id="13"/>
            <p:cNvGrpSpPr/>
            <p:nvPr/>
          </p:nvGrpSpPr>
          <p:grpSpPr>
            <a:xfrm rot="0">
              <a:off x="9940828" y="0"/>
              <a:ext cx="3316374" cy="331637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4031" t="0" r="0" b="0"/>
                </a:stretch>
              </a:blipFill>
            </p:spPr>
          </p:sp>
        </p:grpSp>
      </p:grpSp>
      <p:grpSp>
        <p:nvGrpSpPr>
          <p:cNvPr name="Group 15" id="15"/>
          <p:cNvGrpSpPr/>
          <p:nvPr/>
        </p:nvGrpSpPr>
        <p:grpSpPr>
          <a:xfrm rot="0">
            <a:off x="10891747" y="5397647"/>
            <a:ext cx="7082961" cy="2257415"/>
            <a:chOff x="0" y="0"/>
            <a:chExt cx="9443948" cy="3009887"/>
          </a:xfrm>
        </p:grpSpPr>
        <p:grpSp>
          <p:nvGrpSpPr>
            <p:cNvPr name="Group 16" id="16"/>
            <p:cNvGrpSpPr/>
            <p:nvPr/>
          </p:nvGrpSpPr>
          <p:grpSpPr>
            <a:xfrm rot="0">
              <a:off x="0" y="0"/>
              <a:ext cx="9443948" cy="3009887"/>
              <a:chOff x="0" y="0"/>
              <a:chExt cx="883555" cy="281598"/>
            </a:xfrm>
          </p:grpSpPr>
          <p:sp>
            <p:nvSpPr>
              <p:cNvPr name="Freeform 17" id="17"/>
              <p:cNvSpPr/>
              <p:nvPr/>
            </p:nvSpPr>
            <p:spPr>
              <a:xfrm flipH="false" flipV="false" rot="0">
                <a:off x="0" y="0"/>
                <a:ext cx="883555" cy="281598"/>
              </a:xfrm>
              <a:custGeom>
                <a:avLst/>
                <a:gdLst/>
                <a:ahLst/>
                <a:cxnLst/>
                <a:rect r="r" b="b" t="t" l="l"/>
                <a:pathLst>
                  <a:path h="281598" w="883555">
                    <a:moveTo>
                      <a:pt x="680355" y="0"/>
                    </a:moveTo>
                    <a:cubicBezTo>
                      <a:pt x="792579" y="0"/>
                      <a:pt x="883555" y="63038"/>
                      <a:pt x="883555" y="140799"/>
                    </a:cubicBezTo>
                    <a:cubicBezTo>
                      <a:pt x="883555" y="218560"/>
                      <a:pt x="792579" y="281598"/>
                      <a:pt x="680355" y="281598"/>
                    </a:cubicBezTo>
                    <a:lnTo>
                      <a:pt x="203200" y="281598"/>
                    </a:lnTo>
                    <a:cubicBezTo>
                      <a:pt x="90976" y="281598"/>
                      <a:pt x="0" y="218560"/>
                      <a:pt x="0" y="140799"/>
                    </a:cubicBezTo>
                    <a:cubicBezTo>
                      <a:pt x="0" y="63038"/>
                      <a:pt x="90976" y="0"/>
                      <a:pt x="203200" y="0"/>
                    </a:cubicBezTo>
                    <a:close/>
                  </a:path>
                </a:pathLst>
              </a:custGeom>
              <a:solidFill>
                <a:srgbClr val="E9EAF6"/>
              </a:solidFill>
              <a:ln w="19050" cap="sq">
                <a:solidFill>
                  <a:srgbClr val="414370"/>
                </a:solidFill>
                <a:prstDash val="lgDash"/>
                <a:miter/>
              </a:ln>
            </p:spPr>
          </p:sp>
          <p:sp>
            <p:nvSpPr>
              <p:cNvPr name="TextBox 18" id="18"/>
              <p:cNvSpPr txBox="true"/>
              <p:nvPr/>
            </p:nvSpPr>
            <p:spPr>
              <a:xfrm>
                <a:off x="0" y="-38100"/>
                <a:ext cx="883555" cy="31969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60950" y="237048"/>
              <a:ext cx="8122047" cy="2750820"/>
            </a:xfrm>
            <a:prstGeom prst="rect">
              <a:avLst/>
            </a:prstGeom>
          </p:spPr>
          <p:txBody>
            <a:bodyPr anchor="t" rtlCol="false" tIns="0" lIns="0" bIns="0" rIns="0">
              <a:spAutoFit/>
            </a:bodyPr>
            <a:lstStyle/>
            <a:p>
              <a:pPr algn="ctr">
                <a:lnSpc>
                  <a:spcPts val="3359"/>
                </a:lnSpc>
              </a:pPr>
            </a:p>
            <a:p>
              <a:pPr algn="ctr">
                <a:lnSpc>
                  <a:spcPts val="3359"/>
                </a:lnSpc>
              </a:pPr>
              <a:r>
                <a:rPr lang="en-US" sz="2400" u="sng">
                  <a:solidFill>
                    <a:srgbClr val="222366"/>
                  </a:solidFill>
                  <a:latin typeface="Canva Sans Bold Italics"/>
                </a:rPr>
                <a:t>Chemical Reaction:</a:t>
              </a:r>
              <a:r>
                <a:rPr lang="en-US" sz="2400">
                  <a:solidFill>
                    <a:srgbClr val="222366"/>
                  </a:solidFill>
                  <a:latin typeface="Canva Sans"/>
                </a:rPr>
                <a:t> The gluconic acid then reacts with  </a:t>
              </a:r>
              <a:r>
                <a:rPr lang="en-US" sz="2400">
                  <a:solidFill>
                    <a:srgbClr val="222366"/>
                  </a:solidFill>
                  <a:latin typeface="Canva Sans Bold"/>
                </a:rPr>
                <a:t>ferricyanide</a:t>
              </a:r>
              <a:r>
                <a:rPr lang="en-US" sz="2400">
                  <a:solidFill>
                    <a:srgbClr val="222366"/>
                  </a:solidFill>
                  <a:latin typeface="Canva Sans"/>
                </a:rPr>
                <a:t> and </a:t>
              </a:r>
              <a:r>
                <a:rPr lang="en-US" sz="2400">
                  <a:solidFill>
                    <a:srgbClr val="222366"/>
                  </a:solidFill>
                  <a:latin typeface="Canva Sans Bold"/>
                </a:rPr>
                <a:t>form ferrocyanide</a:t>
              </a:r>
            </a:p>
            <a:p>
              <a:pPr algn="ctr">
                <a:lnSpc>
                  <a:spcPts val="3359"/>
                </a:lnSpc>
              </a:pPr>
            </a:p>
          </p:txBody>
        </p:sp>
      </p:grpSp>
      <p:grpSp>
        <p:nvGrpSpPr>
          <p:cNvPr name="Group 20" id="20"/>
          <p:cNvGrpSpPr/>
          <p:nvPr/>
        </p:nvGrpSpPr>
        <p:grpSpPr>
          <a:xfrm rot="0">
            <a:off x="10575906" y="502454"/>
            <a:ext cx="7712094" cy="4340750"/>
            <a:chOff x="0" y="0"/>
            <a:chExt cx="10282792" cy="5787667"/>
          </a:xfrm>
        </p:grpSpPr>
        <p:grpSp>
          <p:nvGrpSpPr>
            <p:cNvPr name="Group 21" id="21"/>
            <p:cNvGrpSpPr/>
            <p:nvPr/>
          </p:nvGrpSpPr>
          <p:grpSpPr>
            <a:xfrm rot="0">
              <a:off x="0" y="0"/>
              <a:ext cx="10282792" cy="3196506"/>
              <a:chOff x="0" y="0"/>
              <a:chExt cx="962035" cy="299058"/>
            </a:xfrm>
          </p:grpSpPr>
          <p:sp>
            <p:nvSpPr>
              <p:cNvPr name="Freeform 22" id="22"/>
              <p:cNvSpPr/>
              <p:nvPr/>
            </p:nvSpPr>
            <p:spPr>
              <a:xfrm flipH="false" flipV="false" rot="0">
                <a:off x="0" y="0"/>
                <a:ext cx="962035" cy="299058"/>
              </a:xfrm>
              <a:custGeom>
                <a:avLst/>
                <a:gdLst/>
                <a:ahLst/>
                <a:cxnLst/>
                <a:rect r="r" b="b" t="t" l="l"/>
                <a:pathLst>
                  <a:path h="299058" w="962035">
                    <a:moveTo>
                      <a:pt x="758835" y="0"/>
                    </a:moveTo>
                    <a:cubicBezTo>
                      <a:pt x="871059" y="0"/>
                      <a:pt x="962035" y="66946"/>
                      <a:pt x="962035" y="149529"/>
                    </a:cubicBezTo>
                    <a:cubicBezTo>
                      <a:pt x="962035" y="232112"/>
                      <a:pt x="871059" y="299058"/>
                      <a:pt x="758835" y="299058"/>
                    </a:cubicBezTo>
                    <a:lnTo>
                      <a:pt x="203200" y="299058"/>
                    </a:lnTo>
                    <a:cubicBezTo>
                      <a:pt x="90976" y="299058"/>
                      <a:pt x="0" y="232112"/>
                      <a:pt x="0" y="149529"/>
                    </a:cubicBezTo>
                    <a:cubicBezTo>
                      <a:pt x="0" y="66946"/>
                      <a:pt x="90976" y="0"/>
                      <a:pt x="203200" y="0"/>
                    </a:cubicBezTo>
                    <a:close/>
                  </a:path>
                </a:pathLst>
              </a:custGeom>
              <a:solidFill>
                <a:srgbClr val="E9EAF6"/>
              </a:solidFill>
              <a:ln w="19050" cap="sq">
                <a:solidFill>
                  <a:srgbClr val="414370"/>
                </a:solidFill>
                <a:prstDash val="lgDash"/>
                <a:miter/>
              </a:ln>
            </p:spPr>
          </p:sp>
          <p:sp>
            <p:nvSpPr>
              <p:cNvPr name="TextBox 23" id="23"/>
              <p:cNvSpPr txBox="true"/>
              <p:nvPr/>
            </p:nvSpPr>
            <p:spPr>
              <a:xfrm>
                <a:off x="0" y="-38100"/>
                <a:ext cx="962035" cy="337158"/>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665167" y="3196506"/>
              <a:ext cx="9199903" cy="2591161"/>
            </a:xfrm>
            <a:custGeom>
              <a:avLst/>
              <a:gdLst/>
              <a:ahLst/>
              <a:cxnLst/>
              <a:rect r="r" b="b" t="t" l="l"/>
              <a:pathLst>
                <a:path h="2591161" w="9199903">
                  <a:moveTo>
                    <a:pt x="0" y="0"/>
                  </a:moveTo>
                  <a:lnTo>
                    <a:pt x="9199902" y="0"/>
                  </a:lnTo>
                  <a:lnTo>
                    <a:pt x="9199902" y="2591161"/>
                  </a:lnTo>
                  <a:lnTo>
                    <a:pt x="0" y="2591161"/>
                  </a:lnTo>
                  <a:lnTo>
                    <a:pt x="0" y="0"/>
                  </a:lnTo>
                  <a:close/>
                </a:path>
              </a:pathLst>
            </a:custGeom>
            <a:blipFill>
              <a:blip r:embed="rId13"/>
              <a:stretch>
                <a:fillRect l="-3761" t="0" r="-62256" b="-124682"/>
              </a:stretch>
            </a:blipFill>
          </p:spPr>
        </p:sp>
        <p:sp>
          <p:nvSpPr>
            <p:cNvPr name="TextBox 25" id="25"/>
            <p:cNvSpPr txBox="true"/>
            <p:nvPr/>
          </p:nvSpPr>
          <p:spPr>
            <a:xfrm rot="0">
              <a:off x="547293" y="537416"/>
              <a:ext cx="9191606" cy="2192020"/>
            </a:xfrm>
            <a:prstGeom prst="rect">
              <a:avLst/>
            </a:prstGeom>
          </p:spPr>
          <p:txBody>
            <a:bodyPr anchor="t" rtlCol="false" tIns="0" lIns="0" bIns="0" rIns="0">
              <a:spAutoFit/>
            </a:bodyPr>
            <a:lstStyle/>
            <a:p>
              <a:pPr algn="ctr">
                <a:lnSpc>
                  <a:spcPts val="3359"/>
                </a:lnSpc>
              </a:pPr>
              <a:r>
                <a:rPr lang="en-US" sz="2400" u="sng">
                  <a:solidFill>
                    <a:srgbClr val="222366"/>
                  </a:solidFill>
                  <a:latin typeface="Canva Sans Bold Italics"/>
                </a:rPr>
                <a:t>Test Strip Reaction</a:t>
              </a:r>
              <a:r>
                <a:rPr lang="en-US" sz="2400">
                  <a:solidFill>
                    <a:srgbClr val="222366"/>
                  </a:solidFill>
                  <a:latin typeface="Canva Sans"/>
                </a:rPr>
                <a:t>: Each test strip contains an enzyme called </a:t>
              </a:r>
              <a:r>
                <a:rPr lang="en-US" sz="2400">
                  <a:solidFill>
                    <a:srgbClr val="222366"/>
                  </a:solidFill>
                  <a:latin typeface="Canva Sans Bold"/>
                </a:rPr>
                <a:t>glucose oxidase</a:t>
              </a:r>
              <a:r>
                <a:rPr lang="en-US" sz="2400">
                  <a:solidFill>
                    <a:srgbClr val="222366"/>
                  </a:solidFill>
                  <a:latin typeface="Canva Sans"/>
                </a:rPr>
                <a:t>. This enzyme reacts with the </a:t>
              </a:r>
              <a:r>
                <a:rPr lang="en-US" sz="2400">
                  <a:solidFill>
                    <a:srgbClr val="222366"/>
                  </a:solidFill>
                  <a:latin typeface="Canva Sans Bold"/>
                </a:rPr>
                <a:t>glucose in the blood sample</a:t>
              </a:r>
              <a:r>
                <a:rPr lang="en-US" sz="2400">
                  <a:solidFill>
                    <a:srgbClr val="222366"/>
                  </a:solidFill>
                  <a:latin typeface="Canva Sans"/>
                </a:rPr>
                <a:t> creates </a:t>
              </a:r>
              <a:r>
                <a:rPr lang="en-US" sz="2400">
                  <a:solidFill>
                    <a:srgbClr val="222366"/>
                  </a:solidFill>
                  <a:latin typeface="Canva Sans Bold"/>
                </a:rPr>
                <a:t>gluconic acid</a:t>
              </a:r>
            </a:p>
          </p:txBody>
        </p:sp>
      </p:grpSp>
      <p:grpSp>
        <p:nvGrpSpPr>
          <p:cNvPr name="Group 26" id="26"/>
          <p:cNvGrpSpPr/>
          <p:nvPr/>
        </p:nvGrpSpPr>
        <p:grpSpPr>
          <a:xfrm rot="0">
            <a:off x="909702" y="3768960"/>
            <a:ext cx="9942284" cy="2404700"/>
            <a:chOff x="0" y="0"/>
            <a:chExt cx="13256379" cy="3206266"/>
          </a:xfrm>
        </p:grpSpPr>
        <p:grpSp>
          <p:nvGrpSpPr>
            <p:cNvPr name="Group 27" id="27"/>
            <p:cNvGrpSpPr/>
            <p:nvPr/>
          </p:nvGrpSpPr>
          <p:grpSpPr>
            <a:xfrm rot="0">
              <a:off x="0" y="0"/>
              <a:ext cx="10615590" cy="3009887"/>
              <a:chOff x="0" y="0"/>
              <a:chExt cx="993171" cy="281598"/>
            </a:xfrm>
          </p:grpSpPr>
          <p:sp>
            <p:nvSpPr>
              <p:cNvPr name="Freeform 28" id="28"/>
              <p:cNvSpPr/>
              <p:nvPr/>
            </p:nvSpPr>
            <p:spPr>
              <a:xfrm flipH="false" flipV="false" rot="0">
                <a:off x="0" y="0"/>
                <a:ext cx="993171" cy="281598"/>
              </a:xfrm>
              <a:custGeom>
                <a:avLst/>
                <a:gdLst/>
                <a:ahLst/>
                <a:cxnLst/>
                <a:rect r="r" b="b" t="t" l="l"/>
                <a:pathLst>
                  <a:path h="281598" w="993171">
                    <a:moveTo>
                      <a:pt x="789971" y="0"/>
                    </a:moveTo>
                    <a:cubicBezTo>
                      <a:pt x="902195" y="0"/>
                      <a:pt x="993171" y="63038"/>
                      <a:pt x="993171" y="140799"/>
                    </a:cubicBezTo>
                    <a:cubicBezTo>
                      <a:pt x="993171" y="218560"/>
                      <a:pt x="902195" y="281598"/>
                      <a:pt x="789971" y="281598"/>
                    </a:cubicBezTo>
                    <a:lnTo>
                      <a:pt x="203200" y="281598"/>
                    </a:lnTo>
                    <a:cubicBezTo>
                      <a:pt x="90976" y="281598"/>
                      <a:pt x="0" y="218560"/>
                      <a:pt x="0" y="140799"/>
                    </a:cubicBezTo>
                    <a:cubicBezTo>
                      <a:pt x="0" y="63038"/>
                      <a:pt x="90976" y="0"/>
                      <a:pt x="203200" y="0"/>
                    </a:cubicBezTo>
                    <a:close/>
                  </a:path>
                </a:pathLst>
              </a:custGeom>
              <a:solidFill>
                <a:srgbClr val="E9EAF6"/>
              </a:solidFill>
              <a:ln w="19050" cap="sq">
                <a:solidFill>
                  <a:srgbClr val="414370"/>
                </a:solidFill>
                <a:prstDash val="lgDash"/>
                <a:miter/>
              </a:ln>
            </p:spPr>
          </p:sp>
          <p:sp>
            <p:nvSpPr>
              <p:cNvPr name="TextBox 29" id="29"/>
              <p:cNvSpPr txBox="true"/>
              <p:nvPr/>
            </p:nvSpPr>
            <p:spPr>
              <a:xfrm>
                <a:off x="0" y="-38100"/>
                <a:ext cx="993171" cy="31969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550414" y="453598"/>
              <a:ext cx="9631097" cy="2192020"/>
            </a:xfrm>
            <a:prstGeom prst="rect">
              <a:avLst/>
            </a:prstGeom>
          </p:spPr>
          <p:txBody>
            <a:bodyPr anchor="t" rtlCol="false" tIns="0" lIns="0" bIns="0" rIns="0">
              <a:spAutoFit/>
            </a:bodyPr>
            <a:lstStyle/>
            <a:p>
              <a:pPr algn="ctr">
                <a:lnSpc>
                  <a:spcPts val="3359"/>
                </a:lnSpc>
                <a:spcBef>
                  <a:spcPct val="0"/>
                </a:spcBef>
              </a:pPr>
              <a:r>
                <a:rPr lang="en-US" sz="2400" u="sng">
                  <a:solidFill>
                    <a:srgbClr val="222366"/>
                  </a:solidFill>
                  <a:latin typeface="Canva Sans Bold Italics"/>
                </a:rPr>
                <a:t>Electrical Signal Generation</a:t>
              </a:r>
              <a:r>
                <a:rPr lang="en-US" sz="2400">
                  <a:solidFill>
                    <a:srgbClr val="222366"/>
                  </a:solidFill>
                  <a:latin typeface="Canva Sans"/>
                </a:rPr>
                <a:t>: </a:t>
              </a:r>
              <a:r>
                <a:rPr lang="en-US" sz="2400">
                  <a:solidFill>
                    <a:srgbClr val="222366"/>
                  </a:solidFill>
                  <a:latin typeface="Canva Sans"/>
                </a:rPr>
                <a:t>Glucometer runs an </a:t>
              </a:r>
              <a:r>
                <a:rPr lang="en-US" sz="2400">
                  <a:solidFill>
                    <a:srgbClr val="222366"/>
                  </a:solidFill>
                  <a:latin typeface="Canva Sans Bold"/>
                </a:rPr>
                <a:t>electronic current</a:t>
              </a:r>
              <a:r>
                <a:rPr lang="en-US" sz="2400">
                  <a:solidFill>
                    <a:srgbClr val="222366"/>
                  </a:solidFill>
                  <a:latin typeface="Canva Sans"/>
                </a:rPr>
                <a:t> that is capable of </a:t>
              </a:r>
              <a:r>
                <a:rPr lang="en-US" sz="2400">
                  <a:solidFill>
                    <a:srgbClr val="222366"/>
                  </a:solidFill>
                  <a:latin typeface="Canva Sans Bold"/>
                </a:rPr>
                <a:t>reading the ferrocyanide </a:t>
              </a:r>
              <a:r>
                <a:rPr lang="en-US" sz="2400">
                  <a:solidFill>
                    <a:srgbClr val="222366"/>
                  </a:solidFill>
                  <a:latin typeface="Canva Sans"/>
                </a:rPr>
                <a:t>and </a:t>
              </a:r>
              <a:r>
                <a:rPr lang="en-US" sz="2400">
                  <a:solidFill>
                    <a:srgbClr val="222366"/>
                  </a:solidFill>
                  <a:latin typeface="Canva Sans Bold"/>
                </a:rPr>
                <a:t>identifying the amount of glucose</a:t>
              </a:r>
              <a:r>
                <a:rPr lang="en-US" sz="2400">
                  <a:solidFill>
                    <a:srgbClr val="222366"/>
                  </a:solidFill>
                  <a:latin typeface="Canva Sans"/>
                </a:rPr>
                <a:t> present in the blood sample.</a:t>
              </a:r>
            </a:p>
          </p:txBody>
        </p:sp>
        <p:grpSp>
          <p:nvGrpSpPr>
            <p:cNvPr name="Group 31" id="31"/>
            <p:cNvGrpSpPr/>
            <p:nvPr/>
          </p:nvGrpSpPr>
          <p:grpSpPr>
            <a:xfrm rot="0">
              <a:off x="10050113" y="0"/>
              <a:ext cx="3206266" cy="320626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0" r="0" b="0"/>
                </a:stretch>
              </a:blipFill>
            </p:spPr>
          </p:sp>
        </p:grpSp>
      </p:grpSp>
      <p:grpSp>
        <p:nvGrpSpPr>
          <p:cNvPr name="Group 33" id="33"/>
          <p:cNvGrpSpPr/>
          <p:nvPr/>
        </p:nvGrpSpPr>
        <p:grpSpPr>
          <a:xfrm rot="0">
            <a:off x="909702" y="7254094"/>
            <a:ext cx="10088653" cy="2551068"/>
            <a:chOff x="0" y="0"/>
            <a:chExt cx="13451537" cy="3401425"/>
          </a:xfrm>
        </p:grpSpPr>
        <p:grpSp>
          <p:nvGrpSpPr>
            <p:cNvPr name="Group 34" id="34"/>
            <p:cNvGrpSpPr/>
            <p:nvPr/>
          </p:nvGrpSpPr>
          <p:grpSpPr>
            <a:xfrm rot="0">
              <a:off x="0" y="0"/>
              <a:ext cx="10609974" cy="3009887"/>
              <a:chOff x="0" y="0"/>
              <a:chExt cx="992646" cy="281598"/>
            </a:xfrm>
          </p:grpSpPr>
          <p:sp>
            <p:nvSpPr>
              <p:cNvPr name="Freeform 35" id="35"/>
              <p:cNvSpPr/>
              <p:nvPr/>
            </p:nvSpPr>
            <p:spPr>
              <a:xfrm flipH="false" flipV="false" rot="0">
                <a:off x="0" y="0"/>
                <a:ext cx="992646" cy="281598"/>
              </a:xfrm>
              <a:custGeom>
                <a:avLst/>
                <a:gdLst/>
                <a:ahLst/>
                <a:cxnLst/>
                <a:rect r="r" b="b" t="t" l="l"/>
                <a:pathLst>
                  <a:path h="281598" w="992646">
                    <a:moveTo>
                      <a:pt x="789446" y="0"/>
                    </a:moveTo>
                    <a:cubicBezTo>
                      <a:pt x="901670" y="0"/>
                      <a:pt x="992646" y="63038"/>
                      <a:pt x="992646" y="140799"/>
                    </a:cubicBezTo>
                    <a:cubicBezTo>
                      <a:pt x="992646" y="218560"/>
                      <a:pt x="901670" y="281598"/>
                      <a:pt x="789446" y="281598"/>
                    </a:cubicBezTo>
                    <a:lnTo>
                      <a:pt x="203200" y="281598"/>
                    </a:lnTo>
                    <a:cubicBezTo>
                      <a:pt x="90976" y="281598"/>
                      <a:pt x="0" y="218560"/>
                      <a:pt x="0" y="140799"/>
                    </a:cubicBezTo>
                    <a:cubicBezTo>
                      <a:pt x="0" y="63038"/>
                      <a:pt x="90976" y="0"/>
                      <a:pt x="203200" y="0"/>
                    </a:cubicBezTo>
                    <a:close/>
                  </a:path>
                </a:pathLst>
              </a:custGeom>
              <a:solidFill>
                <a:srgbClr val="E9EAF6"/>
              </a:solidFill>
              <a:ln w="19050" cap="sq">
                <a:solidFill>
                  <a:srgbClr val="414370"/>
                </a:solidFill>
                <a:prstDash val="lgDash"/>
                <a:miter/>
              </a:ln>
            </p:spPr>
          </p:sp>
          <p:sp>
            <p:nvSpPr>
              <p:cNvPr name="TextBox 36" id="36"/>
              <p:cNvSpPr txBox="true"/>
              <p:nvPr/>
            </p:nvSpPr>
            <p:spPr>
              <a:xfrm>
                <a:off x="0" y="-38100"/>
                <a:ext cx="992646" cy="319698"/>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411006" y="460401"/>
              <a:ext cx="9443948" cy="2192020"/>
            </a:xfrm>
            <a:prstGeom prst="rect">
              <a:avLst/>
            </a:prstGeom>
          </p:spPr>
          <p:txBody>
            <a:bodyPr anchor="t" rtlCol="false" tIns="0" lIns="0" bIns="0" rIns="0">
              <a:spAutoFit/>
            </a:bodyPr>
            <a:lstStyle/>
            <a:p>
              <a:pPr algn="ctr">
                <a:lnSpc>
                  <a:spcPts val="3359"/>
                </a:lnSpc>
                <a:spcBef>
                  <a:spcPct val="0"/>
                </a:spcBef>
              </a:pPr>
              <a:r>
                <a:rPr lang="en-US" sz="2400" u="sng">
                  <a:solidFill>
                    <a:srgbClr val="222366"/>
                  </a:solidFill>
                  <a:latin typeface="Canva Sans Bold Italics"/>
                </a:rPr>
                <a:t>Glucose Level Display</a:t>
              </a:r>
              <a:r>
                <a:rPr lang="en-US" sz="2400">
                  <a:solidFill>
                    <a:srgbClr val="222366"/>
                  </a:solidFill>
                  <a:latin typeface="Canva Sans"/>
                </a:rPr>
                <a:t>: number </a:t>
              </a:r>
              <a:r>
                <a:rPr lang="en-US" sz="2400">
                  <a:solidFill>
                    <a:srgbClr val="222366"/>
                  </a:solidFill>
                  <a:latin typeface="Canva Sans"/>
                </a:rPr>
                <a:t>appearing corresponds the </a:t>
              </a:r>
              <a:r>
                <a:rPr lang="en-US" sz="2400">
                  <a:solidFill>
                    <a:srgbClr val="222366"/>
                  </a:solidFill>
                  <a:latin typeface="Canva Sans Bold"/>
                </a:rPr>
                <a:t>strength of the electrical current</a:t>
              </a:r>
              <a:r>
                <a:rPr lang="en-US" sz="2400">
                  <a:solidFill>
                    <a:srgbClr val="222366"/>
                  </a:solidFill>
                  <a:latin typeface="Canva Sans"/>
                </a:rPr>
                <a:t>. Hence more glucose in the sample, the higher the number.</a:t>
              </a:r>
            </a:p>
          </p:txBody>
        </p:sp>
        <p:grpSp>
          <p:nvGrpSpPr>
            <p:cNvPr name="Group 38" id="38"/>
            <p:cNvGrpSpPr/>
            <p:nvPr/>
          </p:nvGrpSpPr>
          <p:grpSpPr>
            <a:xfrm rot="0">
              <a:off x="10050113" y="0"/>
              <a:ext cx="3401425" cy="340142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61355" t="0" r="-16647" b="-78003"/>
                </a:stretch>
              </a:blipFill>
            </p:spPr>
          </p:sp>
        </p:grpSp>
      </p:grpSp>
    </p:spTree>
  </p:cSld>
  <p:clrMapOvr>
    <a:masterClrMapping/>
  </p:clrMapOvr>
  <p:transition spd="slow">
    <p:cover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7311658" y="2404335"/>
            <a:ext cx="7549628" cy="7405414"/>
          </a:xfrm>
          <a:custGeom>
            <a:avLst/>
            <a:gdLst/>
            <a:ahLst/>
            <a:cxnLst/>
            <a:rect r="r" b="b" t="t" l="l"/>
            <a:pathLst>
              <a:path h="7405414" w="7549628">
                <a:moveTo>
                  <a:pt x="0" y="0"/>
                </a:moveTo>
                <a:lnTo>
                  <a:pt x="7549629" y="0"/>
                </a:lnTo>
                <a:lnTo>
                  <a:pt x="7549629" y="7405414"/>
                </a:lnTo>
                <a:lnTo>
                  <a:pt x="0" y="740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5077">
            <a:off x="220225" y="6182918"/>
            <a:ext cx="1981117" cy="2284307"/>
          </a:xfrm>
          <a:custGeom>
            <a:avLst/>
            <a:gdLst/>
            <a:ahLst/>
            <a:cxnLst/>
            <a:rect r="r" b="b" t="t" l="l"/>
            <a:pathLst>
              <a:path h="2284307" w="1981117">
                <a:moveTo>
                  <a:pt x="0" y="0"/>
                </a:moveTo>
                <a:lnTo>
                  <a:pt x="1981117" y="0"/>
                </a:lnTo>
                <a:lnTo>
                  <a:pt x="1981117" y="2284307"/>
                </a:lnTo>
                <a:lnTo>
                  <a:pt x="0" y="2284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3805275" y="1638632"/>
            <a:ext cx="7549628" cy="7405414"/>
          </a:xfrm>
          <a:custGeom>
            <a:avLst/>
            <a:gdLst/>
            <a:ahLst/>
            <a:cxnLst/>
            <a:rect r="r" b="b" t="t" l="l"/>
            <a:pathLst>
              <a:path h="7405414" w="7549628">
                <a:moveTo>
                  <a:pt x="7549629" y="0"/>
                </a:moveTo>
                <a:lnTo>
                  <a:pt x="0" y="0"/>
                </a:lnTo>
                <a:lnTo>
                  <a:pt x="0" y="7405414"/>
                </a:lnTo>
                <a:lnTo>
                  <a:pt x="7549629" y="7405414"/>
                </a:lnTo>
                <a:lnTo>
                  <a:pt x="75496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248570">
            <a:off x="14674123" y="7125097"/>
            <a:ext cx="2012137" cy="2867034"/>
          </a:xfrm>
          <a:custGeom>
            <a:avLst/>
            <a:gdLst/>
            <a:ahLst/>
            <a:cxnLst/>
            <a:rect r="r" b="b" t="t" l="l"/>
            <a:pathLst>
              <a:path h="2867034" w="2012137">
                <a:moveTo>
                  <a:pt x="0" y="0"/>
                </a:moveTo>
                <a:lnTo>
                  <a:pt x="2012136" y="0"/>
                </a:lnTo>
                <a:lnTo>
                  <a:pt x="2012136" y="2867034"/>
                </a:lnTo>
                <a:lnTo>
                  <a:pt x="0" y="28670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37149">
            <a:off x="16286867" y="5994652"/>
            <a:ext cx="1343754" cy="1343754"/>
          </a:xfrm>
          <a:custGeom>
            <a:avLst/>
            <a:gdLst/>
            <a:ahLst/>
            <a:cxnLst/>
            <a:rect r="r" b="b" t="t" l="l"/>
            <a:pathLst>
              <a:path h="1343754" w="1343754">
                <a:moveTo>
                  <a:pt x="0" y="0"/>
                </a:moveTo>
                <a:lnTo>
                  <a:pt x="1343755" y="0"/>
                </a:lnTo>
                <a:lnTo>
                  <a:pt x="1343755" y="1343754"/>
                </a:lnTo>
                <a:lnTo>
                  <a:pt x="0" y="1343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210784" y="884940"/>
            <a:ext cx="16823071" cy="4118514"/>
            <a:chOff x="0" y="0"/>
            <a:chExt cx="22430761" cy="5491353"/>
          </a:xfrm>
        </p:grpSpPr>
        <p:grpSp>
          <p:nvGrpSpPr>
            <p:cNvPr name="Group 8" id="8"/>
            <p:cNvGrpSpPr/>
            <p:nvPr/>
          </p:nvGrpSpPr>
          <p:grpSpPr>
            <a:xfrm rot="0">
              <a:off x="0" y="205108"/>
              <a:ext cx="11347919" cy="3911474"/>
              <a:chOff x="0" y="0"/>
              <a:chExt cx="1106713" cy="381469"/>
            </a:xfrm>
          </p:grpSpPr>
          <p:sp>
            <p:nvSpPr>
              <p:cNvPr name="Freeform 9" id="9"/>
              <p:cNvSpPr/>
              <p:nvPr/>
            </p:nvSpPr>
            <p:spPr>
              <a:xfrm flipH="false" flipV="false" rot="0">
                <a:off x="0" y="0"/>
                <a:ext cx="1106713" cy="381469"/>
              </a:xfrm>
              <a:custGeom>
                <a:avLst/>
                <a:gdLst/>
                <a:ahLst/>
                <a:cxnLst/>
                <a:rect r="r" b="b" t="t" l="l"/>
                <a:pathLst>
                  <a:path h="381469" w="1106713">
                    <a:moveTo>
                      <a:pt x="903513" y="0"/>
                    </a:moveTo>
                    <a:cubicBezTo>
                      <a:pt x="1015737" y="0"/>
                      <a:pt x="1106713" y="85395"/>
                      <a:pt x="1106713" y="190734"/>
                    </a:cubicBezTo>
                    <a:cubicBezTo>
                      <a:pt x="1106713" y="296074"/>
                      <a:pt x="1015737" y="381469"/>
                      <a:pt x="903513"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10" id="10"/>
              <p:cNvSpPr txBox="true"/>
              <p:nvPr/>
            </p:nvSpPr>
            <p:spPr>
              <a:xfrm>
                <a:off x="0" y="-38100"/>
                <a:ext cx="1106713" cy="419569"/>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830787" y="0"/>
              <a:ext cx="10599975" cy="5491353"/>
            </a:xfrm>
            <a:custGeom>
              <a:avLst/>
              <a:gdLst/>
              <a:ahLst/>
              <a:cxnLst/>
              <a:rect r="r" b="b" t="t" l="l"/>
              <a:pathLst>
                <a:path h="5491353" w="10599975">
                  <a:moveTo>
                    <a:pt x="0" y="0"/>
                  </a:moveTo>
                  <a:lnTo>
                    <a:pt x="10599974" y="0"/>
                  </a:lnTo>
                  <a:lnTo>
                    <a:pt x="10599974" y="5491353"/>
                  </a:lnTo>
                  <a:lnTo>
                    <a:pt x="0" y="5491353"/>
                  </a:lnTo>
                  <a:lnTo>
                    <a:pt x="0" y="0"/>
                  </a:lnTo>
                  <a:close/>
                </a:path>
              </a:pathLst>
            </a:custGeom>
            <a:blipFill>
              <a:blip r:embed="rId10"/>
              <a:stretch>
                <a:fillRect l="0" t="0" r="0" b="0"/>
              </a:stretch>
            </a:blipFill>
          </p:spPr>
        </p:sp>
        <p:sp>
          <p:nvSpPr>
            <p:cNvPr name="TextBox 12" id="12"/>
            <p:cNvSpPr txBox="true"/>
            <p:nvPr/>
          </p:nvSpPr>
          <p:spPr>
            <a:xfrm rot="0">
              <a:off x="449314" y="744560"/>
              <a:ext cx="10318385" cy="2778087"/>
            </a:xfrm>
            <a:prstGeom prst="rect">
              <a:avLst/>
            </a:prstGeom>
          </p:spPr>
          <p:txBody>
            <a:bodyPr anchor="t" rtlCol="false" tIns="0" lIns="0" bIns="0" rIns="0">
              <a:spAutoFit/>
            </a:bodyPr>
            <a:lstStyle/>
            <a:p>
              <a:pPr algn="ctr">
                <a:lnSpc>
                  <a:spcPts val="3357"/>
                </a:lnSpc>
              </a:pPr>
              <a:r>
                <a:rPr lang="en-US" sz="2398" u="sng">
                  <a:solidFill>
                    <a:srgbClr val="222366"/>
                  </a:solidFill>
                  <a:latin typeface="Public Sans Bold"/>
                </a:rPr>
                <a:t>Kalman Filters:</a:t>
              </a:r>
              <a:r>
                <a:rPr lang="en-US" sz="2398">
                  <a:solidFill>
                    <a:srgbClr val="222366"/>
                  </a:solidFill>
                  <a:latin typeface="Public Sans"/>
                </a:rPr>
                <a:t> Kalman filters are used when signal consists of </a:t>
              </a:r>
              <a:r>
                <a:rPr lang="en-US" sz="2398">
                  <a:solidFill>
                    <a:srgbClr val="222366"/>
                  </a:solidFill>
                  <a:latin typeface="Public Sans Bold"/>
                </a:rPr>
                <a:t>noisy observations </a:t>
              </a:r>
              <a:r>
                <a:rPr lang="en-US" sz="2398">
                  <a:solidFill>
                    <a:srgbClr val="222366"/>
                  </a:solidFill>
                  <a:latin typeface="Public Sans"/>
                </a:rPr>
                <a:t>of some linear dynamical system’s state</a:t>
              </a:r>
              <a:r>
                <a:rPr lang="en-US" sz="2398">
                  <a:solidFill>
                    <a:srgbClr val="222366"/>
                  </a:solidFill>
                  <a:latin typeface="Public Sans"/>
                </a:rPr>
                <a:t>. Kalman filter aims to </a:t>
              </a:r>
              <a:r>
                <a:rPr lang="en-US" sz="2398">
                  <a:solidFill>
                    <a:srgbClr val="222366"/>
                  </a:solidFill>
                  <a:latin typeface="Public Sans Bold"/>
                </a:rPr>
                <a:t>recursively </a:t>
              </a:r>
              <a:r>
                <a:rPr lang="en-US" sz="2398">
                  <a:solidFill>
                    <a:srgbClr val="222366"/>
                  </a:solidFill>
                  <a:latin typeface="Public Sans"/>
                </a:rPr>
                <a:t>provide better and </a:t>
              </a:r>
              <a:r>
                <a:rPr lang="en-US" sz="2398">
                  <a:solidFill>
                    <a:srgbClr val="222366"/>
                  </a:solidFill>
                  <a:latin typeface="Public Sans Bold"/>
                </a:rPr>
                <a:t>better estimates</a:t>
              </a:r>
              <a:r>
                <a:rPr lang="en-US" sz="2398">
                  <a:solidFill>
                    <a:srgbClr val="222366"/>
                  </a:solidFill>
                  <a:latin typeface="Public Sans"/>
                </a:rPr>
                <a:t> of the underlying system’s state</a:t>
              </a:r>
            </a:p>
          </p:txBody>
        </p:sp>
      </p:grpSp>
      <p:grpSp>
        <p:nvGrpSpPr>
          <p:cNvPr name="Group 13" id="13"/>
          <p:cNvGrpSpPr/>
          <p:nvPr/>
        </p:nvGrpSpPr>
        <p:grpSpPr>
          <a:xfrm rot="0">
            <a:off x="1210784" y="4181852"/>
            <a:ext cx="16031801" cy="5820004"/>
            <a:chOff x="0" y="0"/>
            <a:chExt cx="21375735" cy="7760005"/>
          </a:xfrm>
        </p:grpSpPr>
        <p:grpSp>
          <p:nvGrpSpPr>
            <p:cNvPr name="Group 14" id="14"/>
            <p:cNvGrpSpPr/>
            <p:nvPr/>
          </p:nvGrpSpPr>
          <p:grpSpPr>
            <a:xfrm rot="0">
              <a:off x="0" y="0"/>
              <a:ext cx="11337703" cy="3907953"/>
              <a:chOff x="0" y="0"/>
              <a:chExt cx="1106713" cy="381469"/>
            </a:xfrm>
          </p:grpSpPr>
          <p:sp>
            <p:nvSpPr>
              <p:cNvPr name="Freeform 15" id="15"/>
              <p:cNvSpPr/>
              <p:nvPr/>
            </p:nvSpPr>
            <p:spPr>
              <a:xfrm flipH="false" flipV="false" rot="0">
                <a:off x="0" y="0"/>
                <a:ext cx="1106713" cy="381469"/>
              </a:xfrm>
              <a:custGeom>
                <a:avLst/>
                <a:gdLst/>
                <a:ahLst/>
                <a:cxnLst/>
                <a:rect r="r" b="b" t="t" l="l"/>
                <a:pathLst>
                  <a:path h="381469" w="1106713">
                    <a:moveTo>
                      <a:pt x="903513" y="0"/>
                    </a:moveTo>
                    <a:cubicBezTo>
                      <a:pt x="1015737" y="0"/>
                      <a:pt x="1106713" y="85395"/>
                      <a:pt x="1106713" y="190734"/>
                    </a:cubicBezTo>
                    <a:cubicBezTo>
                      <a:pt x="1106713" y="296074"/>
                      <a:pt x="1015737" y="381469"/>
                      <a:pt x="903513"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16" id="16"/>
              <p:cNvSpPr txBox="true"/>
              <p:nvPr/>
            </p:nvSpPr>
            <p:spPr>
              <a:xfrm>
                <a:off x="0" y="-38100"/>
                <a:ext cx="1106713" cy="41956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2854969" y="1802126"/>
              <a:ext cx="8520766" cy="5957879"/>
            </a:xfrm>
            <a:custGeom>
              <a:avLst/>
              <a:gdLst/>
              <a:ahLst/>
              <a:cxnLst/>
              <a:rect r="r" b="b" t="t" l="l"/>
              <a:pathLst>
                <a:path h="5957879" w="8520766">
                  <a:moveTo>
                    <a:pt x="0" y="0"/>
                  </a:moveTo>
                  <a:lnTo>
                    <a:pt x="8520766" y="0"/>
                  </a:lnTo>
                  <a:lnTo>
                    <a:pt x="8520766" y="5957879"/>
                  </a:lnTo>
                  <a:lnTo>
                    <a:pt x="0" y="5957879"/>
                  </a:lnTo>
                  <a:lnTo>
                    <a:pt x="0" y="0"/>
                  </a:lnTo>
                  <a:close/>
                </a:path>
              </a:pathLst>
            </a:custGeom>
            <a:blipFill>
              <a:blip r:embed="rId11"/>
              <a:stretch>
                <a:fillRect l="0" t="0" r="0" b="0"/>
              </a:stretch>
            </a:blipFill>
          </p:spPr>
        </p:sp>
        <p:sp>
          <p:nvSpPr>
            <p:cNvPr name="TextBox 18" id="18"/>
            <p:cNvSpPr txBox="true"/>
            <p:nvPr/>
          </p:nvSpPr>
          <p:spPr>
            <a:xfrm rot="0">
              <a:off x="1071966" y="537583"/>
              <a:ext cx="8946475" cy="2775637"/>
            </a:xfrm>
            <a:prstGeom prst="rect">
              <a:avLst/>
            </a:prstGeom>
          </p:spPr>
          <p:txBody>
            <a:bodyPr anchor="t" rtlCol="false" tIns="0" lIns="0" bIns="0" rIns="0">
              <a:spAutoFit/>
            </a:bodyPr>
            <a:lstStyle/>
            <a:p>
              <a:pPr algn="ctr">
                <a:lnSpc>
                  <a:spcPts val="3354"/>
                </a:lnSpc>
              </a:pPr>
              <a:r>
                <a:rPr lang="en-US" sz="2396" u="sng">
                  <a:solidFill>
                    <a:srgbClr val="222366"/>
                  </a:solidFill>
                  <a:latin typeface="Public Sans Bold"/>
                </a:rPr>
                <a:t>Wavelet Transforms:</a:t>
              </a:r>
              <a:r>
                <a:rPr lang="en-US" sz="2396">
                  <a:solidFill>
                    <a:srgbClr val="222366"/>
                  </a:solidFill>
                  <a:latin typeface="Public Sans"/>
                </a:rPr>
                <a:t> Wavelet transforms</a:t>
              </a:r>
              <a:r>
                <a:rPr lang="en-US" sz="2396">
                  <a:solidFill>
                    <a:srgbClr val="222366"/>
                  </a:solidFill>
                  <a:latin typeface="Public Sans Bold"/>
                </a:rPr>
                <a:t> cut up data, functions, or operators into different frequency components</a:t>
              </a:r>
              <a:r>
                <a:rPr lang="en-US" sz="2396">
                  <a:solidFill>
                    <a:srgbClr val="222366"/>
                  </a:solidFill>
                  <a:latin typeface="Public Sans"/>
                </a:rPr>
                <a:t>, and then study each component with a resolution matched to its scale</a:t>
              </a:r>
              <a:r>
                <a:rPr lang="en-US" sz="2396">
                  <a:solidFill>
                    <a:srgbClr val="222366"/>
                  </a:solidFill>
                  <a:latin typeface="Public Sans"/>
                </a:rPr>
                <a:t>. </a:t>
              </a:r>
            </a:p>
          </p:txBody>
        </p:sp>
      </p:grpSp>
      <p:sp>
        <p:nvSpPr>
          <p:cNvPr name="Freeform 19" id="19"/>
          <p:cNvSpPr/>
          <p:nvPr/>
        </p:nvSpPr>
        <p:spPr>
          <a:xfrm flipH="false" flipV="false" rot="0">
            <a:off x="10980492" y="5003455"/>
            <a:ext cx="6499971" cy="5535808"/>
          </a:xfrm>
          <a:custGeom>
            <a:avLst/>
            <a:gdLst/>
            <a:ahLst/>
            <a:cxnLst/>
            <a:rect r="r" b="b" t="t" l="l"/>
            <a:pathLst>
              <a:path h="5535808" w="6499971">
                <a:moveTo>
                  <a:pt x="0" y="0"/>
                </a:moveTo>
                <a:lnTo>
                  <a:pt x="6499971" y="0"/>
                </a:lnTo>
                <a:lnTo>
                  <a:pt x="6499971" y="5535808"/>
                </a:lnTo>
                <a:lnTo>
                  <a:pt x="0" y="5535808"/>
                </a:lnTo>
                <a:lnTo>
                  <a:pt x="0" y="0"/>
                </a:lnTo>
                <a:close/>
              </a:path>
            </a:pathLst>
          </a:custGeom>
          <a:blipFill>
            <a:blip r:embed="rId12"/>
            <a:stretch>
              <a:fillRect l="0" t="0" r="0" b="0"/>
            </a:stretch>
          </a:blipFill>
        </p:spPr>
      </p:sp>
      <p:grpSp>
        <p:nvGrpSpPr>
          <p:cNvPr name="Group 20" id="20"/>
          <p:cNvGrpSpPr/>
          <p:nvPr/>
        </p:nvGrpSpPr>
        <p:grpSpPr>
          <a:xfrm rot="0">
            <a:off x="1210784" y="7325072"/>
            <a:ext cx="8551983" cy="2930964"/>
            <a:chOff x="0" y="0"/>
            <a:chExt cx="11402644" cy="3907953"/>
          </a:xfrm>
        </p:grpSpPr>
        <p:grpSp>
          <p:nvGrpSpPr>
            <p:cNvPr name="Group 21" id="21"/>
            <p:cNvGrpSpPr/>
            <p:nvPr/>
          </p:nvGrpSpPr>
          <p:grpSpPr>
            <a:xfrm rot="0">
              <a:off x="0" y="0"/>
              <a:ext cx="11402644" cy="3907953"/>
              <a:chOff x="0" y="0"/>
              <a:chExt cx="1113052" cy="381469"/>
            </a:xfrm>
          </p:grpSpPr>
          <p:sp>
            <p:nvSpPr>
              <p:cNvPr name="Freeform 22" id="22"/>
              <p:cNvSpPr/>
              <p:nvPr/>
            </p:nvSpPr>
            <p:spPr>
              <a:xfrm flipH="false" flipV="false" rot="0">
                <a:off x="0" y="0"/>
                <a:ext cx="1113052" cy="381469"/>
              </a:xfrm>
              <a:custGeom>
                <a:avLst/>
                <a:gdLst/>
                <a:ahLst/>
                <a:cxnLst/>
                <a:rect r="r" b="b" t="t" l="l"/>
                <a:pathLst>
                  <a:path h="381469" w="1113052">
                    <a:moveTo>
                      <a:pt x="909852" y="0"/>
                    </a:moveTo>
                    <a:cubicBezTo>
                      <a:pt x="1022076" y="0"/>
                      <a:pt x="1113052" y="85395"/>
                      <a:pt x="1113052" y="190734"/>
                    </a:cubicBezTo>
                    <a:cubicBezTo>
                      <a:pt x="1113052" y="296074"/>
                      <a:pt x="1022076" y="381469"/>
                      <a:pt x="909852"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23" id="23"/>
              <p:cNvSpPr txBox="true"/>
              <p:nvPr/>
            </p:nvSpPr>
            <p:spPr>
              <a:xfrm>
                <a:off x="0" y="-38100"/>
                <a:ext cx="1113052" cy="419569"/>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63686" y="1443528"/>
              <a:ext cx="10426447" cy="2211070"/>
            </a:xfrm>
            <a:prstGeom prst="rect">
              <a:avLst/>
            </a:prstGeom>
          </p:spPr>
          <p:txBody>
            <a:bodyPr anchor="t" rtlCol="false" tIns="0" lIns="0" bIns="0" rIns="0">
              <a:spAutoFit/>
            </a:bodyPr>
            <a:lstStyle/>
            <a:p>
              <a:pPr algn="ctr">
                <a:lnSpc>
                  <a:spcPts val="3359"/>
                </a:lnSpc>
              </a:pPr>
              <a:r>
                <a:rPr lang="en-US" sz="2400">
                  <a:solidFill>
                    <a:srgbClr val="222366"/>
                  </a:solidFill>
                  <a:latin typeface="Public Sans"/>
                </a:rPr>
                <a:t> </a:t>
              </a:r>
              <a:r>
                <a:rPr lang="en-US" sz="2400">
                  <a:solidFill>
                    <a:srgbClr val="222366"/>
                  </a:solidFill>
                  <a:latin typeface="Public Sans"/>
                </a:rPr>
                <a:t>The aim of these algorithms is to establish a real-time </a:t>
              </a:r>
              <a:r>
                <a:rPr lang="en-US" sz="2400">
                  <a:solidFill>
                    <a:srgbClr val="222366"/>
                  </a:solidFill>
                  <a:latin typeface="Public Sans Bold"/>
                </a:rPr>
                <a:t>self-adjusting calibration method</a:t>
              </a:r>
              <a:r>
                <a:rPr lang="en-US" sz="2400">
                  <a:solidFill>
                    <a:srgbClr val="222366"/>
                  </a:solidFill>
                  <a:latin typeface="Public Sans"/>
                </a:rPr>
                <a:t> to </a:t>
              </a:r>
              <a:r>
                <a:rPr lang="en-US" sz="2400">
                  <a:solidFill>
                    <a:srgbClr val="222366"/>
                  </a:solidFill>
                  <a:latin typeface="Public Sans Bold"/>
                </a:rPr>
                <a:t>compensate </a:t>
              </a:r>
              <a:r>
                <a:rPr lang="en-US" sz="2400">
                  <a:solidFill>
                    <a:srgbClr val="222366"/>
                  </a:solidFill>
                  <a:latin typeface="Public Sans"/>
                </a:rPr>
                <a:t>for </a:t>
              </a:r>
              <a:r>
                <a:rPr lang="en-US" sz="2400">
                  <a:solidFill>
                    <a:srgbClr val="222366"/>
                  </a:solidFill>
                  <a:latin typeface="Public Sans Bold"/>
                </a:rPr>
                <a:t>signal drift and sensitivity attenuation</a:t>
              </a:r>
              <a:r>
                <a:rPr lang="en-US" sz="2400">
                  <a:solidFill>
                    <a:srgbClr val="222366"/>
                  </a:solidFill>
                  <a:latin typeface="Public Sans"/>
                </a:rPr>
                <a:t> of subcutaneous implantable glucose sensors</a:t>
              </a:r>
            </a:p>
          </p:txBody>
        </p:sp>
        <p:sp>
          <p:nvSpPr>
            <p:cNvPr name="TextBox 25" id="25"/>
            <p:cNvSpPr txBox="true"/>
            <p:nvPr/>
          </p:nvSpPr>
          <p:spPr>
            <a:xfrm rot="0">
              <a:off x="976197" y="210663"/>
              <a:ext cx="9601425" cy="1074420"/>
            </a:xfrm>
            <a:prstGeom prst="rect">
              <a:avLst/>
            </a:prstGeom>
          </p:spPr>
          <p:txBody>
            <a:bodyPr anchor="t" rtlCol="false" tIns="0" lIns="0" bIns="0" rIns="0">
              <a:spAutoFit/>
            </a:bodyPr>
            <a:lstStyle/>
            <a:p>
              <a:pPr algn="ctr" marL="0" indent="0" lvl="0">
                <a:lnSpc>
                  <a:spcPts val="3359"/>
                </a:lnSpc>
                <a:spcBef>
                  <a:spcPct val="0"/>
                </a:spcBef>
              </a:pPr>
              <a:r>
                <a:rPr lang="en-US" sz="2400" strike="noStrike" u="none">
                  <a:solidFill>
                    <a:srgbClr val="222366"/>
                  </a:solidFill>
                  <a:latin typeface="Canva Sans Bold"/>
                </a:rPr>
                <a:t> Calibration Algorithms to Convert Sensor Signals into Glucose Values</a:t>
              </a:r>
            </a:p>
          </p:txBody>
        </p:sp>
      </p:grpSp>
      <p:sp>
        <p:nvSpPr>
          <p:cNvPr name="TextBox 26" id="26"/>
          <p:cNvSpPr txBox="true"/>
          <p:nvPr/>
        </p:nvSpPr>
        <p:spPr>
          <a:xfrm rot="0">
            <a:off x="-546116" y="106102"/>
            <a:ext cx="18564825" cy="592452"/>
          </a:xfrm>
          <a:prstGeom prst="rect">
            <a:avLst/>
          </a:prstGeom>
        </p:spPr>
        <p:txBody>
          <a:bodyPr anchor="t" rtlCol="false" tIns="0" lIns="0" bIns="0" rIns="0">
            <a:spAutoFit/>
          </a:bodyPr>
          <a:lstStyle/>
          <a:p>
            <a:pPr algn="ctr">
              <a:lnSpc>
                <a:spcPts val="4620"/>
              </a:lnSpc>
            </a:pPr>
            <a:r>
              <a:rPr lang="en-US" sz="3300">
                <a:solidFill>
                  <a:srgbClr val="222366"/>
                </a:solidFill>
                <a:latin typeface="Brick Sans"/>
              </a:rPr>
              <a:t>But THATS NOT IT for our DSPs!!</a:t>
            </a:r>
          </a:p>
        </p:txBody>
      </p:sp>
      <p:sp>
        <p:nvSpPr>
          <p:cNvPr name="TextBox 27" id="27"/>
          <p:cNvSpPr txBox="true"/>
          <p:nvPr/>
        </p:nvSpPr>
        <p:spPr>
          <a:xfrm rot="-5400000">
            <a:off x="-1858824" y="3086693"/>
            <a:ext cx="4869537" cy="905511"/>
          </a:xfrm>
          <a:prstGeom prst="rect">
            <a:avLst/>
          </a:prstGeom>
        </p:spPr>
        <p:txBody>
          <a:bodyPr anchor="t" rtlCol="false" tIns="0" lIns="0" bIns="0" rIns="0">
            <a:spAutoFit/>
          </a:bodyPr>
          <a:lstStyle/>
          <a:p>
            <a:pPr algn="ctr">
              <a:lnSpc>
                <a:spcPts val="3639"/>
              </a:lnSpc>
              <a:spcBef>
                <a:spcPct val="0"/>
              </a:spcBef>
            </a:pPr>
            <a:r>
              <a:rPr lang="en-US" sz="2599">
                <a:solidFill>
                  <a:srgbClr val="222366"/>
                </a:solidFill>
                <a:latin typeface="Canva Sans Bold"/>
              </a:rPr>
              <a:t>Noise Reduction Using Filtering Methods:</a:t>
            </a:r>
          </a:p>
        </p:txBody>
      </p:sp>
    </p:spTree>
  </p:cSld>
  <p:clrMapOvr>
    <a:masterClrMapping/>
  </p:clrMapOvr>
  <p:transition spd="slow">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8043770" y="419152"/>
            <a:ext cx="2789575" cy="1666771"/>
          </a:xfrm>
          <a:custGeom>
            <a:avLst/>
            <a:gdLst/>
            <a:ahLst/>
            <a:cxnLst/>
            <a:rect r="r" b="b" t="t" l="l"/>
            <a:pathLst>
              <a:path h="1666771" w="2789575">
                <a:moveTo>
                  <a:pt x="0" y="0"/>
                </a:moveTo>
                <a:lnTo>
                  <a:pt x="2789574" y="0"/>
                </a:lnTo>
                <a:lnTo>
                  <a:pt x="2789574" y="1666771"/>
                </a:lnTo>
                <a:lnTo>
                  <a:pt x="0" y="1666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5199" y="2085923"/>
            <a:ext cx="7324163" cy="4101531"/>
          </a:xfrm>
          <a:custGeom>
            <a:avLst/>
            <a:gdLst/>
            <a:ahLst/>
            <a:cxnLst/>
            <a:rect r="r" b="b" t="t" l="l"/>
            <a:pathLst>
              <a:path h="4101531" w="7324163">
                <a:moveTo>
                  <a:pt x="0" y="0"/>
                </a:moveTo>
                <a:lnTo>
                  <a:pt x="7324164" y="0"/>
                </a:lnTo>
                <a:lnTo>
                  <a:pt x="7324164" y="4101532"/>
                </a:lnTo>
                <a:lnTo>
                  <a:pt x="0" y="4101532"/>
                </a:lnTo>
                <a:lnTo>
                  <a:pt x="0" y="0"/>
                </a:lnTo>
                <a:close/>
              </a:path>
            </a:pathLst>
          </a:custGeom>
          <a:blipFill>
            <a:blip r:embed="rId4"/>
            <a:stretch>
              <a:fillRect l="0" t="0" r="0" b="0"/>
            </a:stretch>
          </a:blipFill>
        </p:spPr>
      </p:sp>
      <p:sp>
        <p:nvSpPr>
          <p:cNvPr name="Freeform 4" id="4"/>
          <p:cNvSpPr/>
          <p:nvPr/>
        </p:nvSpPr>
        <p:spPr>
          <a:xfrm flipH="false" flipV="false" rot="0">
            <a:off x="10833344" y="2085923"/>
            <a:ext cx="5675810" cy="2579121"/>
          </a:xfrm>
          <a:custGeom>
            <a:avLst/>
            <a:gdLst/>
            <a:ahLst/>
            <a:cxnLst/>
            <a:rect r="r" b="b" t="t" l="l"/>
            <a:pathLst>
              <a:path h="2579121" w="5675810">
                <a:moveTo>
                  <a:pt x="0" y="0"/>
                </a:moveTo>
                <a:lnTo>
                  <a:pt x="5675810" y="0"/>
                </a:lnTo>
                <a:lnTo>
                  <a:pt x="5675810" y="2579122"/>
                </a:lnTo>
                <a:lnTo>
                  <a:pt x="0" y="2579122"/>
                </a:lnTo>
                <a:lnTo>
                  <a:pt x="0" y="0"/>
                </a:lnTo>
                <a:close/>
              </a:path>
            </a:pathLst>
          </a:custGeom>
          <a:blipFill>
            <a:blip r:embed="rId5"/>
            <a:stretch>
              <a:fillRect l="-88064" t="-38225" r="-24317" b="-102186"/>
            </a:stretch>
          </a:blipFill>
        </p:spPr>
      </p:sp>
      <p:sp>
        <p:nvSpPr>
          <p:cNvPr name="TextBox 5" id="5"/>
          <p:cNvSpPr txBox="true"/>
          <p:nvPr/>
        </p:nvSpPr>
        <p:spPr>
          <a:xfrm rot="0">
            <a:off x="2444093" y="962025"/>
            <a:ext cx="4346377"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Bold"/>
              </a:rPr>
              <a:t>Wavelet Transforms:</a:t>
            </a:r>
          </a:p>
        </p:txBody>
      </p:sp>
      <p:sp>
        <p:nvSpPr>
          <p:cNvPr name="TextBox 6" id="6"/>
          <p:cNvSpPr txBox="true"/>
          <p:nvPr/>
        </p:nvSpPr>
        <p:spPr>
          <a:xfrm rot="0">
            <a:off x="11812445" y="962025"/>
            <a:ext cx="3717608"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Bold"/>
              </a:rPr>
              <a:t>DTFT </a:t>
            </a:r>
            <a:r>
              <a:rPr lang="en-US" sz="3399">
                <a:solidFill>
                  <a:srgbClr val="000000"/>
                </a:solidFill>
                <a:latin typeface="Canva Sans Bold"/>
              </a:rPr>
              <a:t>Transforms:</a:t>
            </a:r>
          </a:p>
        </p:txBody>
      </p:sp>
      <p:sp>
        <p:nvSpPr>
          <p:cNvPr name="TextBox 7" id="7"/>
          <p:cNvSpPr txBox="true"/>
          <p:nvPr/>
        </p:nvSpPr>
        <p:spPr>
          <a:xfrm rot="0">
            <a:off x="955199" y="6523089"/>
            <a:ext cx="16966715" cy="14173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a:rPr>
              <a:t>While the </a:t>
            </a:r>
            <a:r>
              <a:rPr lang="en-US" sz="2699">
                <a:solidFill>
                  <a:srgbClr val="000000"/>
                </a:solidFill>
                <a:latin typeface="Canva Sans Bold"/>
              </a:rPr>
              <a:t>Fourier transform creates a representation of the signal in the frequency domain</a:t>
            </a:r>
            <a:r>
              <a:rPr lang="en-US" sz="2699">
                <a:solidFill>
                  <a:srgbClr val="000000"/>
                </a:solidFill>
                <a:latin typeface="Canva Sans"/>
              </a:rPr>
              <a:t>, the </a:t>
            </a:r>
            <a:r>
              <a:rPr lang="en-US" sz="2699">
                <a:solidFill>
                  <a:srgbClr val="000000"/>
                </a:solidFill>
                <a:latin typeface="Canva Sans Bold"/>
              </a:rPr>
              <a:t>wavelet transform creates a representation of the signal in both the time and frequency domain</a:t>
            </a:r>
            <a:r>
              <a:rPr lang="en-US" sz="2699">
                <a:solidFill>
                  <a:srgbClr val="000000"/>
                </a:solidFill>
                <a:latin typeface="Canva Sans"/>
              </a:rPr>
              <a:t>, thereby allowing </a:t>
            </a:r>
            <a:r>
              <a:rPr lang="en-US" sz="2699">
                <a:solidFill>
                  <a:srgbClr val="000000"/>
                </a:solidFill>
                <a:latin typeface="Canva Sans Bold"/>
              </a:rPr>
              <a:t>efficient access of localized information </a:t>
            </a:r>
            <a:r>
              <a:rPr lang="en-US" sz="2699">
                <a:solidFill>
                  <a:srgbClr val="000000"/>
                </a:solidFill>
                <a:latin typeface="Canva Sans"/>
              </a:rPr>
              <a:t>about the signal</a:t>
            </a:r>
          </a:p>
        </p:txBody>
      </p:sp>
      <p:sp>
        <p:nvSpPr>
          <p:cNvPr name="TextBox 8" id="8"/>
          <p:cNvSpPr txBox="true"/>
          <p:nvPr/>
        </p:nvSpPr>
        <p:spPr>
          <a:xfrm rot="0">
            <a:off x="1311460" y="8759190"/>
            <a:ext cx="16254194" cy="94107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Canva Sans"/>
              </a:rPr>
              <a:t>The </a:t>
            </a:r>
            <a:r>
              <a:rPr lang="en-US" sz="2700">
                <a:solidFill>
                  <a:srgbClr val="000000"/>
                </a:solidFill>
                <a:latin typeface="Canva Sans Bold"/>
              </a:rPr>
              <a:t>wavelet expansion directly reflects the properties of / in physical space</a:t>
            </a:r>
            <a:r>
              <a:rPr lang="en-US" sz="2700">
                <a:solidFill>
                  <a:srgbClr val="000000"/>
                </a:solidFill>
                <a:latin typeface="Canva Sans"/>
              </a:rPr>
              <a:t>, while the </a:t>
            </a:r>
            <a:r>
              <a:rPr lang="en-US" sz="2700">
                <a:solidFill>
                  <a:srgbClr val="000000"/>
                </a:solidFill>
                <a:latin typeface="Canva Sans Bold"/>
              </a:rPr>
              <a:t>Fourier expansion is perfect in frequency space</a:t>
            </a:r>
            <a:r>
              <a:rPr lang="en-US" sz="2700">
                <a:solidFill>
                  <a:srgbClr val="000000"/>
                </a:solidFill>
                <a:latin typeface="Canva Sans"/>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578889" y="3179692"/>
            <a:ext cx="4377116" cy="2785437"/>
          </a:xfrm>
          <a:custGeom>
            <a:avLst/>
            <a:gdLst/>
            <a:ahLst/>
            <a:cxnLst/>
            <a:rect r="r" b="b" t="t" l="l"/>
            <a:pathLst>
              <a:path h="2785437" w="4377116">
                <a:moveTo>
                  <a:pt x="0" y="0"/>
                </a:moveTo>
                <a:lnTo>
                  <a:pt x="4377116" y="0"/>
                </a:lnTo>
                <a:lnTo>
                  <a:pt x="4377116" y="2785438"/>
                </a:lnTo>
                <a:lnTo>
                  <a:pt x="0" y="27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11923646" y="6412088"/>
            <a:ext cx="1769402" cy="2463725"/>
          </a:xfrm>
          <a:custGeom>
            <a:avLst/>
            <a:gdLst/>
            <a:ahLst/>
            <a:cxnLst/>
            <a:rect r="r" b="b" t="t" l="l"/>
            <a:pathLst>
              <a:path h="2463725" w="1769402">
                <a:moveTo>
                  <a:pt x="0" y="0"/>
                </a:moveTo>
                <a:lnTo>
                  <a:pt x="1769402" y="0"/>
                </a:lnTo>
                <a:lnTo>
                  <a:pt x="1769402" y="2463725"/>
                </a:lnTo>
                <a:lnTo>
                  <a:pt x="0" y="2463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55077">
            <a:off x="15792503" y="6182879"/>
            <a:ext cx="2066999" cy="2383332"/>
          </a:xfrm>
          <a:custGeom>
            <a:avLst/>
            <a:gdLst/>
            <a:ahLst/>
            <a:cxnLst/>
            <a:rect r="r" b="b" t="t" l="l"/>
            <a:pathLst>
              <a:path h="2383332" w="2066999">
                <a:moveTo>
                  <a:pt x="0" y="0"/>
                </a:moveTo>
                <a:lnTo>
                  <a:pt x="2066998" y="0"/>
                </a:lnTo>
                <a:lnTo>
                  <a:pt x="2066998" y="2383331"/>
                </a:lnTo>
                <a:lnTo>
                  <a:pt x="0" y="2383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991098" y="4448197"/>
            <a:ext cx="3834904" cy="6391507"/>
          </a:xfrm>
          <a:custGeom>
            <a:avLst/>
            <a:gdLst/>
            <a:ahLst/>
            <a:cxnLst/>
            <a:rect r="r" b="b" t="t" l="l"/>
            <a:pathLst>
              <a:path h="6391507" w="3834904">
                <a:moveTo>
                  <a:pt x="0" y="0"/>
                </a:moveTo>
                <a:lnTo>
                  <a:pt x="3834904" y="0"/>
                </a:lnTo>
                <a:lnTo>
                  <a:pt x="3834904" y="6391507"/>
                </a:lnTo>
                <a:lnTo>
                  <a:pt x="0" y="63915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095957" y="-3538303"/>
            <a:ext cx="6191914" cy="6073635"/>
          </a:xfrm>
          <a:custGeom>
            <a:avLst/>
            <a:gdLst/>
            <a:ahLst/>
            <a:cxnLst/>
            <a:rect r="r" b="b" t="t" l="l"/>
            <a:pathLst>
              <a:path h="6073635" w="6191914">
                <a:moveTo>
                  <a:pt x="0" y="0"/>
                </a:moveTo>
                <a:lnTo>
                  <a:pt x="6191914" y="0"/>
                </a:lnTo>
                <a:lnTo>
                  <a:pt x="6191914" y="6073635"/>
                </a:lnTo>
                <a:lnTo>
                  <a:pt x="0" y="6073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511100" y="-3036817"/>
            <a:ext cx="6191914" cy="6073635"/>
          </a:xfrm>
          <a:custGeom>
            <a:avLst/>
            <a:gdLst/>
            <a:ahLst/>
            <a:cxnLst/>
            <a:rect r="r" b="b" t="t" l="l"/>
            <a:pathLst>
              <a:path h="6073635" w="6191914">
                <a:moveTo>
                  <a:pt x="0" y="0"/>
                </a:moveTo>
                <a:lnTo>
                  <a:pt x="6191914" y="0"/>
                </a:lnTo>
                <a:lnTo>
                  <a:pt x="6191914" y="6073634"/>
                </a:lnTo>
                <a:lnTo>
                  <a:pt x="0" y="60736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37149">
            <a:off x="-400707" y="59988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37149">
            <a:off x="17420051" y="59988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731321" y="4006560"/>
            <a:ext cx="6466460" cy="17462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rPr>
              <a:t>DSP processes </a:t>
            </a:r>
            <a:r>
              <a:rPr lang="en-US" sz="2499">
                <a:solidFill>
                  <a:srgbClr val="222366"/>
                </a:solidFill>
                <a:latin typeface="Public Sans Bold"/>
              </a:rPr>
              <a:t>electrical signals from glucose sensors</a:t>
            </a:r>
            <a:r>
              <a:rPr lang="en-US" sz="2499">
                <a:solidFill>
                  <a:srgbClr val="222366"/>
                </a:solidFill>
                <a:latin typeface="Public Sans"/>
              </a:rPr>
              <a:t>, converting them into </a:t>
            </a:r>
            <a:r>
              <a:rPr lang="en-US" sz="2499">
                <a:solidFill>
                  <a:srgbClr val="222366"/>
                </a:solidFill>
                <a:latin typeface="Public Sans Bold"/>
              </a:rPr>
              <a:t>glucose concentration readings</a:t>
            </a:r>
            <a:r>
              <a:rPr lang="en-US" sz="2499">
                <a:solidFill>
                  <a:srgbClr val="222366"/>
                </a:solidFill>
                <a:latin typeface="Public Sans"/>
              </a:rPr>
              <a:t>.</a:t>
            </a:r>
          </a:p>
          <a:p>
            <a:pPr algn="ctr">
              <a:lnSpc>
                <a:spcPts val="3499"/>
              </a:lnSpc>
            </a:pPr>
          </a:p>
        </p:txBody>
      </p:sp>
      <p:sp>
        <p:nvSpPr>
          <p:cNvPr name="TextBox 11" id="11"/>
          <p:cNvSpPr txBox="true"/>
          <p:nvPr/>
        </p:nvSpPr>
        <p:spPr>
          <a:xfrm rot="0">
            <a:off x="731321" y="3297332"/>
            <a:ext cx="6475985" cy="547370"/>
          </a:xfrm>
          <a:prstGeom prst="rect">
            <a:avLst/>
          </a:prstGeom>
        </p:spPr>
        <p:txBody>
          <a:bodyPr anchor="t" rtlCol="false" tIns="0" lIns="0" bIns="0" rIns="0">
            <a:spAutoFit/>
          </a:bodyPr>
          <a:lstStyle/>
          <a:p>
            <a:pPr algn="ctr">
              <a:lnSpc>
                <a:spcPts val="4480"/>
              </a:lnSpc>
            </a:pPr>
            <a:r>
              <a:rPr lang="en-US" sz="3200">
                <a:solidFill>
                  <a:srgbClr val="222366"/>
                </a:solidFill>
                <a:latin typeface="Public Sans Heavy"/>
              </a:rPr>
              <a:t>Measurement</a:t>
            </a:r>
          </a:p>
        </p:txBody>
      </p:sp>
      <p:sp>
        <p:nvSpPr>
          <p:cNvPr name="TextBox 12" id="12"/>
          <p:cNvSpPr txBox="true"/>
          <p:nvPr/>
        </p:nvSpPr>
        <p:spPr>
          <a:xfrm rot="0">
            <a:off x="6247417" y="5802308"/>
            <a:ext cx="6475985" cy="130810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rPr>
              <a:t>Kalman filters/  wavelet transforms</a:t>
            </a:r>
          </a:p>
          <a:p>
            <a:pPr algn="ctr">
              <a:lnSpc>
                <a:spcPts val="3499"/>
              </a:lnSpc>
            </a:pPr>
            <a:r>
              <a:rPr lang="en-US" sz="2499">
                <a:solidFill>
                  <a:srgbClr val="222366"/>
                </a:solidFill>
                <a:latin typeface="Public Sans"/>
              </a:rPr>
              <a:t>calibration algorithms</a:t>
            </a:r>
          </a:p>
          <a:p>
            <a:pPr algn="ctr">
              <a:lnSpc>
                <a:spcPts val="3499"/>
              </a:lnSpc>
            </a:pPr>
          </a:p>
        </p:txBody>
      </p:sp>
      <p:sp>
        <p:nvSpPr>
          <p:cNvPr name="TextBox 13" id="13"/>
          <p:cNvSpPr txBox="true"/>
          <p:nvPr/>
        </p:nvSpPr>
        <p:spPr>
          <a:xfrm rot="0">
            <a:off x="6247417" y="5093080"/>
            <a:ext cx="6475985" cy="547370"/>
          </a:xfrm>
          <a:prstGeom prst="rect">
            <a:avLst/>
          </a:prstGeom>
        </p:spPr>
        <p:txBody>
          <a:bodyPr anchor="t" rtlCol="false" tIns="0" lIns="0" bIns="0" rIns="0">
            <a:spAutoFit/>
          </a:bodyPr>
          <a:lstStyle/>
          <a:p>
            <a:pPr algn="ctr">
              <a:lnSpc>
                <a:spcPts val="4480"/>
              </a:lnSpc>
            </a:pPr>
            <a:r>
              <a:rPr lang="en-US" sz="3200">
                <a:solidFill>
                  <a:srgbClr val="222366"/>
                </a:solidFill>
                <a:latin typeface="Public Sans Heavy"/>
              </a:rPr>
              <a:t>Techniques</a:t>
            </a:r>
          </a:p>
        </p:txBody>
      </p:sp>
      <p:sp>
        <p:nvSpPr>
          <p:cNvPr name="TextBox 14" id="14"/>
          <p:cNvSpPr txBox="true"/>
          <p:nvPr/>
        </p:nvSpPr>
        <p:spPr>
          <a:xfrm rot="0">
            <a:off x="986872" y="7223643"/>
            <a:ext cx="5581166" cy="17462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rPr>
              <a:t> </a:t>
            </a:r>
            <a:r>
              <a:rPr lang="en-US" sz="2499">
                <a:solidFill>
                  <a:srgbClr val="222366"/>
                </a:solidFill>
                <a:latin typeface="Public Sans"/>
              </a:rPr>
              <a:t>This relationship is typically </a:t>
            </a:r>
            <a:r>
              <a:rPr lang="en-US" sz="2499">
                <a:solidFill>
                  <a:srgbClr val="222366"/>
                </a:solidFill>
                <a:latin typeface="Public Sans Bold"/>
              </a:rPr>
              <a:t>linear</a:t>
            </a:r>
            <a:r>
              <a:rPr lang="en-US" sz="2499">
                <a:solidFill>
                  <a:srgbClr val="222366"/>
                </a:solidFill>
                <a:latin typeface="Public Sans"/>
              </a:rPr>
              <a:t>, meaning that as the glucose </a:t>
            </a:r>
            <a:r>
              <a:rPr lang="en-US" sz="2499">
                <a:solidFill>
                  <a:srgbClr val="222366"/>
                </a:solidFill>
                <a:latin typeface="Public Sans Bold"/>
              </a:rPr>
              <a:t>concentration increases</a:t>
            </a:r>
            <a:r>
              <a:rPr lang="en-US" sz="2499">
                <a:solidFill>
                  <a:srgbClr val="222366"/>
                </a:solidFill>
                <a:latin typeface="Public Sans"/>
              </a:rPr>
              <a:t>, so does the electrical </a:t>
            </a:r>
            <a:r>
              <a:rPr lang="en-US" sz="2499">
                <a:solidFill>
                  <a:srgbClr val="222366"/>
                </a:solidFill>
                <a:latin typeface="Public Sans Bold"/>
              </a:rPr>
              <a:t>current</a:t>
            </a:r>
          </a:p>
        </p:txBody>
      </p:sp>
      <p:sp>
        <p:nvSpPr>
          <p:cNvPr name="TextBox 15" id="15"/>
          <p:cNvSpPr txBox="true"/>
          <p:nvPr/>
        </p:nvSpPr>
        <p:spPr>
          <a:xfrm rot="0">
            <a:off x="1028700" y="6514414"/>
            <a:ext cx="4951021" cy="547370"/>
          </a:xfrm>
          <a:prstGeom prst="rect">
            <a:avLst/>
          </a:prstGeom>
        </p:spPr>
        <p:txBody>
          <a:bodyPr anchor="t" rtlCol="false" tIns="0" lIns="0" bIns="0" rIns="0">
            <a:spAutoFit/>
          </a:bodyPr>
          <a:lstStyle/>
          <a:p>
            <a:pPr algn="ctr">
              <a:lnSpc>
                <a:spcPts val="4480"/>
              </a:lnSpc>
            </a:pPr>
            <a:r>
              <a:rPr lang="en-US" sz="3200">
                <a:solidFill>
                  <a:srgbClr val="222366"/>
                </a:solidFill>
                <a:latin typeface="Public Sans Heavy"/>
              </a:rPr>
              <a:t>Trend/ Relationship</a:t>
            </a:r>
          </a:p>
        </p:txBody>
      </p:sp>
      <p:sp>
        <p:nvSpPr>
          <p:cNvPr name="TextBox 16" id="16"/>
          <p:cNvSpPr txBox="true"/>
          <p:nvPr/>
        </p:nvSpPr>
        <p:spPr>
          <a:xfrm rot="0">
            <a:off x="1672932" y="271715"/>
            <a:ext cx="14942136" cy="1144905"/>
          </a:xfrm>
          <a:prstGeom prst="rect">
            <a:avLst/>
          </a:prstGeom>
        </p:spPr>
        <p:txBody>
          <a:bodyPr anchor="t" rtlCol="false" tIns="0" lIns="0" bIns="0" rIns="0">
            <a:spAutoFit/>
          </a:bodyPr>
          <a:lstStyle/>
          <a:p>
            <a:pPr algn="ctr">
              <a:lnSpc>
                <a:spcPts val="8819"/>
              </a:lnSpc>
            </a:pPr>
            <a:r>
              <a:rPr lang="en-US" sz="6300">
                <a:solidFill>
                  <a:srgbClr val="222366"/>
                </a:solidFill>
                <a:latin typeface="Brick Sans"/>
              </a:rPr>
              <a:t>In Essence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48570">
            <a:off x="558321" y="6346755"/>
            <a:ext cx="2532247" cy="3608124"/>
          </a:xfrm>
          <a:custGeom>
            <a:avLst/>
            <a:gdLst/>
            <a:ahLst/>
            <a:cxnLst/>
            <a:rect r="r" b="b" t="t" l="l"/>
            <a:pathLst>
              <a:path h="3608124" w="2532247">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0528768" y="8839908"/>
            <a:ext cx="1045453" cy="0"/>
          </a:xfrm>
          <a:prstGeom prst="line">
            <a:avLst/>
          </a:prstGeom>
          <a:ln cap="flat" w="38100">
            <a:solidFill>
              <a:srgbClr val="000000"/>
            </a:solidFill>
            <a:prstDash val="solid"/>
            <a:headEnd type="none" len="sm" w="sm"/>
            <a:tailEnd type="arrow" len="sm" w="med"/>
          </a:ln>
        </p:spPr>
      </p:sp>
      <p:sp>
        <p:nvSpPr>
          <p:cNvPr name="TextBox 10" id="10"/>
          <p:cNvSpPr txBox="true"/>
          <p:nvPr/>
        </p:nvSpPr>
        <p:spPr>
          <a:xfrm rot="0">
            <a:off x="5421229" y="8548891"/>
            <a:ext cx="5107539" cy="515360"/>
          </a:xfrm>
          <a:prstGeom prst="rect">
            <a:avLst/>
          </a:prstGeom>
        </p:spPr>
        <p:txBody>
          <a:bodyPr anchor="t" rtlCol="false" tIns="0" lIns="0" bIns="0" rIns="0">
            <a:spAutoFit/>
          </a:bodyPr>
          <a:lstStyle/>
          <a:p>
            <a:pPr algn="ctr">
              <a:lnSpc>
                <a:spcPts val="4144"/>
              </a:lnSpc>
            </a:pPr>
            <a:r>
              <a:rPr lang="en-US" sz="2960">
                <a:solidFill>
                  <a:srgbClr val="222366"/>
                </a:solidFill>
                <a:latin typeface="Public Sans Heavy"/>
              </a:rPr>
              <a:t>How do they work exactly?</a:t>
            </a:r>
          </a:p>
        </p:txBody>
      </p:sp>
      <p:sp>
        <p:nvSpPr>
          <p:cNvPr name="TextBox 11" id="11"/>
          <p:cNvSpPr txBox="true"/>
          <p:nvPr/>
        </p:nvSpPr>
        <p:spPr>
          <a:xfrm rot="0">
            <a:off x="3648890" y="733742"/>
            <a:ext cx="12637084" cy="842644"/>
          </a:xfrm>
          <a:prstGeom prst="rect">
            <a:avLst/>
          </a:prstGeom>
        </p:spPr>
        <p:txBody>
          <a:bodyPr anchor="t" rtlCol="false" tIns="0" lIns="0" bIns="0" rIns="0">
            <a:spAutoFit/>
          </a:bodyPr>
          <a:lstStyle/>
          <a:p>
            <a:pPr algn="ctr">
              <a:lnSpc>
                <a:spcPts val="6580"/>
              </a:lnSpc>
            </a:pPr>
            <a:r>
              <a:rPr lang="en-US" sz="4700">
                <a:solidFill>
                  <a:srgbClr val="222366"/>
                </a:solidFill>
                <a:latin typeface="Brick Sans"/>
              </a:rPr>
              <a:t>Blood Pressure Monitoring</a:t>
            </a:r>
          </a:p>
        </p:txBody>
      </p:sp>
      <p:sp>
        <p:nvSpPr>
          <p:cNvPr name="TextBox 12" id="12"/>
          <p:cNvSpPr txBox="true"/>
          <p:nvPr/>
        </p:nvSpPr>
        <p:spPr>
          <a:xfrm rot="0">
            <a:off x="4901745" y="2203263"/>
            <a:ext cx="12357555" cy="1481986"/>
          </a:xfrm>
          <a:prstGeom prst="rect">
            <a:avLst/>
          </a:prstGeom>
        </p:spPr>
        <p:txBody>
          <a:bodyPr anchor="t" rtlCol="false" tIns="0" lIns="0" bIns="0" rIns="0">
            <a:spAutoFit/>
          </a:bodyPr>
          <a:lstStyle/>
          <a:p>
            <a:pPr>
              <a:lnSpc>
                <a:spcPts val="3955"/>
              </a:lnSpc>
            </a:pPr>
            <a:r>
              <a:rPr lang="en-US" sz="2825">
                <a:solidFill>
                  <a:srgbClr val="222366"/>
                </a:solidFill>
                <a:latin typeface="Public Sans Heavy"/>
              </a:rPr>
              <a:t>Measures blood pressure through an inflatable cuff placed around the arm providing a convenient and painless method for monitoring blood pressure.</a:t>
            </a:r>
          </a:p>
        </p:txBody>
      </p:sp>
      <p:grpSp>
        <p:nvGrpSpPr>
          <p:cNvPr name="Group 13" id="13"/>
          <p:cNvGrpSpPr/>
          <p:nvPr/>
        </p:nvGrpSpPr>
        <p:grpSpPr>
          <a:xfrm rot="0">
            <a:off x="1333677" y="1221739"/>
            <a:ext cx="3047554" cy="304755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15" id="15"/>
          <p:cNvSpPr txBox="true"/>
          <p:nvPr/>
        </p:nvSpPr>
        <p:spPr>
          <a:xfrm rot="0">
            <a:off x="5375600" y="5014026"/>
            <a:ext cx="9183664" cy="1409755"/>
          </a:xfrm>
          <a:prstGeom prst="rect">
            <a:avLst/>
          </a:prstGeom>
        </p:spPr>
        <p:txBody>
          <a:bodyPr anchor="t" rtlCol="false" tIns="0" lIns="0" bIns="0" rIns="0">
            <a:spAutoFit/>
          </a:bodyPr>
          <a:lstStyle/>
          <a:p>
            <a:pPr>
              <a:lnSpc>
                <a:spcPts val="3736"/>
              </a:lnSpc>
            </a:pPr>
            <a:r>
              <a:rPr lang="en-US" sz="2668">
                <a:solidFill>
                  <a:srgbClr val="222366"/>
                </a:solidFill>
                <a:latin typeface="Public Sans Bold"/>
              </a:rPr>
              <a:t>Specific DSP algorithms involved are finite impulse response (FIR) filters for noise removal, peak detection algorithms for identifying Korotkoff sounds.</a:t>
            </a:r>
          </a:p>
        </p:txBody>
      </p:sp>
    </p:spTree>
  </p:cSld>
  <p:clrMapOvr>
    <a:masterClrMapping/>
  </p:clrMapOvr>
  <p:transition spd="slow">
    <p:cover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038842" y="1528181"/>
            <a:ext cx="6065475" cy="6484249"/>
          </a:xfrm>
          <a:custGeom>
            <a:avLst/>
            <a:gdLst/>
            <a:ahLst/>
            <a:cxnLst/>
            <a:rect r="r" b="b" t="t" l="l"/>
            <a:pathLst>
              <a:path h="6484249" w="6065475">
                <a:moveTo>
                  <a:pt x="0" y="0"/>
                </a:moveTo>
                <a:lnTo>
                  <a:pt x="6065475" y="0"/>
                </a:lnTo>
                <a:lnTo>
                  <a:pt x="6065475" y="6484249"/>
                </a:lnTo>
                <a:lnTo>
                  <a:pt x="0" y="6484249"/>
                </a:lnTo>
                <a:lnTo>
                  <a:pt x="0" y="0"/>
                </a:lnTo>
                <a:close/>
              </a:path>
            </a:pathLst>
          </a:custGeom>
          <a:blipFill>
            <a:blip r:embed="rId2"/>
            <a:stretch>
              <a:fillRect l="0" t="0" r="0" b="0"/>
            </a:stretch>
          </a:blipFill>
        </p:spPr>
      </p:sp>
      <p:sp>
        <p:nvSpPr>
          <p:cNvPr name="TextBox 3" id="3"/>
          <p:cNvSpPr txBox="true"/>
          <p:nvPr/>
        </p:nvSpPr>
        <p:spPr>
          <a:xfrm rot="0">
            <a:off x="6878161" y="695960"/>
            <a:ext cx="4531677" cy="495301"/>
          </a:xfrm>
          <a:prstGeom prst="rect">
            <a:avLst/>
          </a:prstGeom>
        </p:spPr>
        <p:txBody>
          <a:bodyPr anchor="t" rtlCol="false" tIns="0" lIns="0" bIns="0" rIns="0">
            <a:spAutoFit/>
          </a:bodyPr>
          <a:lstStyle/>
          <a:p>
            <a:pPr algn="ctr">
              <a:lnSpc>
                <a:spcPts val="4199"/>
              </a:lnSpc>
              <a:spcBef>
                <a:spcPct val="0"/>
              </a:spcBef>
            </a:pPr>
            <a:r>
              <a:rPr lang="en-US" sz="2999">
                <a:solidFill>
                  <a:srgbClr val="222366"/>
                </a:solidFill>
                <a:latin typeface="Canva Sans Bold"/>
              </a:rPr>
              <a:t>What’s the need of DSP?</a:t>
            </a:r>
          </a:p>
        </p:txBody>
      </p:sp>
      <p:sp>
        <p:nvSpPr>
          <p:cNvPr name="TextBox 4" id="4"/>
          <p:cNvSpPr txBox="true"/>
          <p:nvPr/>
        </p:nvSpPr>
        <p:spPr>
          <a:xfrm rot="0">
            <a:off x="0" y="990600"/>
            <a:ext cx="5909861" cy="5006340"/>
          </a:xfrm>
          <a:prstGeom prst="rect">
            <a:avLst/>
          </a:prstGeom>
        </p:spPr>
        <p:txBody>
          <a:bodyPr anchor="t" rtlCol="false" tIns="0" lIns="0" bIns="0" rIns="0">
            <a:spAutoFit/>
          </a:bodyPr>
          <a:lstStyle/>
          <a:p>
            <a:pPr algn="ctr">
              <a:lnSpc>
                <a:spcPts val="3359"/>
              </a:lnSpc>
              <a:spcBef>
                <a:spcPct val="0"/>
              </a:spcBef>
            </a:pPr>
            <a:r>
              <a:rPr lang="en-US" sz="2399">
                <a:solidFill>
                  <a:srgbClr val="222366"/>
                </a:solidFill>
                <a:latin typeface="Canva Sans"/>
              </a:rPr>
              <a:t>Filtering is the process of selectively attenuating or removing specific frequency components from a signal while preserving others. In the context of Korotkoff sound detection, bandpass filtering techniques are applied to isolate frequencies associated with Korotkoff sounds, typically in the range of 0-1000 Hz. This helps to separate the desired signal from background noise and other interference present in the recording.</a:t>
            </a:r>
          </a:p>
        </p:txBody>
      </p:sp>
      <p:sp>
        <p:nvSpPr>
          <p:cNvPr name="TextBox 5" id="5"/>
          <p:cNvSpPr txBox="true"/>
          <p:nvPr/>
        </p:nvSpPr>
        <p:spPr>
          <a:xfrm rot="0">
            <a:off x="5480030" y="5699760"/>
            <a:ext cx="6558812" cy="4587240"/>
          </a:xfrm>
          <a:prstGeom prst="rect">
            <a:avLst/>
          </a:prstGeom>
        </p:spPr>
        <p:txBody>
          <a:bodyPr anchor="t" rtlCol="false" tIns="0" lIns="0" bIns="0" rIns="0">
            <a:spAutoFit/>
          </a:bodyPr>
          <a:lstStyle/>
          <a:p>
            <a:pPr algn="ctr">
              <a:lnSpc>
                <a:spcPts val="3359"/>
              </a:lnSpc>
              <a:spcBef>
                <a:spcPct val="0"/>
              </a:spcBef>
            </a:pPr>
            <a:r>
              <a:rPr lang="en-US" sz="2399">
                <a:solidFill>
                  <a:srgbClr val="222366"/>
                </a:solidFill>
                <a:latin typeface="Canva Sans"/>
              </a:rPr>
              <a:t>Envelope detection is a signal processing technique used to extract the envelope of a modulated signal, which represents the magnitude variations of the signal over time. In the context of identifying Korotkoff sounds during blood pressure measurement, envelope detection plays a crucial role in highlighting the amplitude changes corresponding to the opening and closing of the artery as the cuff pressure is gradually reduced during cuff deflation</a:t>
            </a:r>
          </a:p>
        </p:txBody>
      </p:sp>
      <p:sp>
        <p:nvSpPr>
          <p:cNvPr name="TextBox 6" id="6"/>
          <p:cNvSpPr txBox="true"/>
          <p:nvPr/>
        </p:nvSpPr>
        <p:spPr>
          <a:xfrm rot="0">
            <a:off x="12038842" y="8159527"/>
            <a:ext cx="6249158" cy="1234440"/>
          </a:xfrm>
          <a:prstGeom prst="rect">
            <a:avLst/>
          </a:prstGeom>
        </p:spPr>
        <p:txBody>
          <a:bodyPr anchor="t" rtlCol="false" tIns="0" lIns="0" bIns="0" rIns="0">
            <a:spAutoFit/>
          </a:bodyPr>
          <a:lstStyle/>
          <a:p>
            <a:pPr algn="ctr">
              <a:lnSpc>
                <a:spcPts val="3359"/>
              </a:lnSpc>
              <a:spcBef>
                <a:spcPct val="0"/>
              </a:spcBef>
            </a:pPr>
            <a:r>
              <a:rPr lang="en-US" sz="2399">
                <a:solidFill>
                  <a:srgbClr val="222366"/>
                </a:solidFill>
                <a:latin typeface="Canva Sans"/>
              </a:rPr>
              <a:t>Thresholding is applied further to identify and isloate the peaks necessary for the identification of preferred data. </a:t>
            </a:r>
          </a:p>
        </p:txBody>
      </p:sp>
    </p:spTree>
  </p:cSld>
  <p:clrMapOvr>
    <a:masterClrMapping/>
  </p:clrMapOvr>
  <p:transition spd="slow">
    <p:cover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48570">
            <a:off x="558321" y="6346755"/>
            <a:ext cx="2532247" cy="3608124"/>
          </a:xfrm>
          <a:custGeom>
            <a:avLst/>
            <a:gdLst/>
            <a:ahLst/>
            <a:cxnLst/>
            <a:rect r="r" b="b" t="t" l="l"/>
            <a:pathLst>
              <a:path h="3608124" w="2532247">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28312" y="2282554"/>
            <a:ext cx="11341362" cy="5990055"/>
          </a:xfrm>
          <a:prstGeom prst="rect">
            <a:avLst/>
          </a:prstGeom>
        </p:spPr>
        <p:txBody>
          <a:bodyPr anchor="t" rtlCol="false" tIns="0" lIns="0" bIns="0" rIns="0">
            <a:spAutoFit/>
          </a:bodyPr>
          <a:lstStyle/>
          <a:p>
            <a:pPr algn="ctr">
              <a:lnSpc>
                <a:spcPts val="5314"/>
              </a:lnSpc>
            </a:pPr>
            <a:r>
              <a:rPr lang="en-US" sz="3796">
                <a:solidFill>
                  <a:srgbClr val="222366"/>
                </a:solidFill>
                <a:latin typeface="Public Sans"/>
              </a:rPr>
              <a:t>Modern digital signal processing (DSP) techniques are integral to medical technology, enabling efficient data processing, analysis, and control in healthcare applications.  By rapidly executing fundamental mathematical operations, like transforms and filters, DSP empowers medical devices to deliver accurate insights, enhancing patient care and treatment outcomes in the dynamic landscape of healthcare technology.</a:t>
            </a:r>
          </a:p>
        </p:txBody>
      </p:sp>
      <p:sp>
        <p:nvSpPr>
          <p:cNvPr name="TextBox 10" id="10"/>
          <p:cNvSpPr txBox="true"/>
          <p:nvPr/>
        </p:nvSpPr>
        <p:spPr>
          <a:xfrm rot="0">
            <a:off x="5660055" y="828675"/>
            <a:ext cx="6967889" cy="1295953"/>
          </a:xfrm>
          <a:prstGeom prst="rect">
            <a:avLst/>
          </a:prstGeom>
        </p:spPr>
        <p:txBody>
          <a:bodyPr anchor="t" rtlCol="false" tIns="0" lIns="0" bIns="0" rIns="0">
            <a:spAutoFit/>
          </a:bodyPr>
          <a:lstStyle/>
          <a:p>
            <a:pPr algn="ctr">
              <a:lnSpc>
                <a:spcPts val="10127"/>
              </a:lnSpc>
            </a:pPr>
            <a:r>
              <a:rPr lang="en-US" sz="7234">
                <a:solidFill>
                  <a:srgbClr val="222366"/>
                </a:solidFill>
                <a:latin typeface="Brick Sans"/>
              </a:rPr>
              <a:t>Conclusion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2894" y="1049600"/>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1979827" y="-203162"/>
            <a:ext cx="1769402" cy="2463725"/>
          </a:xfrm>
          <a:custGeom>
            <a:avLst/>
            <a:gdLst/>
            <a:ahLst/>
            <a:cxnLst/>
            <a:rect r="r" b="b" t="t" l="l"/>
            <a:pathLst>
              <a:path h="2463725" w="1769402">
                <a:moveTo>
                  <a:pt x="0" y="0"/>
                </a:moveTo>
                <a:lnTo>
                  <a:pt x="1769402" y="0"/>
                </a:lnTo>
                <a:lnTo>
                  <a:pt x="1769402" y="2463724"/>
                </a:lnTo>
                <a:lnTo>
                  <a:pt x="0" y="2463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2242" y="249336"/>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5077">
            <a:off x="14265134" y="-162966"/>
            <a:ext cx="2066999" cy="2383332"/>
          </a:xfrm>
          <a:custGeom>
            <a:avLst/>
            <a:gdLst/>
            <a:ahLst/>
            <a:cxnLst/>
            <a:rect r="r" b="b" t="t" l="l"/>
            <a:pathLst>
              <a:path h="2383332" w="2066999">
                <a:moveTo>
                  <a:pt x="0" y="0"/>
                </a:moveTo>
                <a:lnTo>
                  <a:pt x="2066999" y="0"/>
                </a:lnTo>
                <a:lnTo>
                  <a:pt x="2066999" y="2383332"/>
                </a:lnTo>
                <a:lnTo>
                  <a:pt x="0" y="2383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129847" y="403231"/>
            <a:ext cx="12092272" cy="9480538"/>
            <a:chOff x="0" y="0"/>
            <a:chExt cx="1100680" cy="862951"/>
          </a:xfrm>
        </p:grpSpPr>
        <p:sp>
          <p:nvSpPr>
            <p:cNvPr name="Freeform 7" id="7"/>
            <p:cNvSpPr/>
            <p:nvPr/>
          </p:nvSpPr>
          <p:spPr>
            <a:xfrm flipH="false" flipV="false" rot="0">
              <a:off x="0" y="0"/>
              <a:ext cx="1100680" cy="862951"/>
            </a:xfrm>
            <a:custGeom>
              <a:avLst/>
              <a:gdLst/>
              <a:ahLst/>
              <a:cxnLst/>
              <a:rect r="r" b="b" t="t" l="l"/>
              <a:pathLst>
                <a:path h="862951" w="1100680">
                  <a:moveTo>
                    <a:pt x="897480" y="0"/>
                  </a:moveTo>
                  <a:cubicBezTo>
                    <a:pt x="1009705" y="0"/>
                    <a:pt x="1100680" y="193178"/>
                    <a:pt x="1100680" y="431476"/>
                  </a:cubicBezTo>
                  <a:cubicBezTo>
                    <a:pt x="1100680" y="669773"/>
                    <a:pt x="1009705" y="862951"/>
                    <a:pt x="897480" y="862951"/>
                  </a:cubicBezTo>
                  <a:lnTo>
                    <a:pt x="203200" y="862951"/>
                  </a:lnTo>
                  <a:cubicBezTo>
                    <a:pt x="90976" y="862951"/>
                    <a:pt x="0" y="669773"/>
                    <a:pt x="0" y="431476"/>
                  </a:cubicBezTo>
                  <a:cubicBezTo>
                    <a:pt x="0" y="193178"/>
                    <a:pt x="90976" y="0"/>
                    <a:pt x="203200" y="0"/>
                  </a:cubicBezTo>
                  <a:close/>
                </a:path>
              </a:pathLst>
            </a:custGeom>
            <a:solidFill>
              <a:srgbClr val="E9EAF6"/>
            </a:solidFill>
          </p:spPr>
        </p:sp>
        <p:sp>
          <p:nvSpPr>
            <p:cNvPr name="TextBox 8" id="8"/>
            <p:cNvSpPr txBox="true"/>
            <p:nvPr/>
          </p:nvSpPr>
          <p:spPr>
            <a:xfrm>
              <a:off x="0" y="-38100"/>
              <a:ext cx="1100680" cy="90105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578812" y="6539449"/>
            <a:ext cx="4243456" cy="4568997"/>
          </a:xfrm>
          <a:custGeom>
            <a:avLst/>
            <a:gdLst/>
            <a:ahLst/>
            <a:cxnLst/>
            <a:rect r="r" b="b" t="t" l="l"/>
            <a:pathLst>
              <a:path h="4568997" w="4243456">
                <a:moveTo>
                  <a:pt x="0" y="0"/>
                </a:moveTo>
                <a:lnTo>
                  <a:pt x="4243457" y="0"/>
                </a:lnTo>
                <a:lnTo>
                  <a:pt x="4243457" y="4568997"/>
                </a:lnTo>
                <a:lnTo>
                  <a:pt x="0" y="4568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88410" y="6762512"/>
            <a:ext cx="2902873" cy="3851241"/>
          </a:xfrm>
          <a:custGeom>
            <a:avLst/>
            <a:gdLst/>
            <a:ahLst/>
            <a:cxnLst/>
            <a:rect r="r" b="b" t="t" l="l"/>
            <a:pathLst>
              <a:path h="3851241" w="2902873">
                <a:moveTo>
                  <a:pt x="0" y="0"/>
                </a:moveTo>
                <a:lnTo>
                  <a:pt x="2902873" y="0"/>
                </a:lnTo>
                <a:lnTo>
                  <a:pt x="2902873" y="3851241"/>
                </a:lnTo>
                <a:lnTo>
                  <a:pt x="0" y="3851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257881">
            <a:off x="-400893" y="2974914"/>
            <a:ext cx="3549762" cy="3440042"/>
          </a:xfrm>
          <a:custGeom>
            <a:avLst/>
            <a:gdLst/>
            <a:ahLst/>
            <a:cxnLst/>
            <a:rect r="r" b="b" t="t" l="l"/>
            <a:pathLst>
              <a:path h="3440042" w="3549762">
                <a:moveTo>
                  <a:pt x="0" y="0"/>
                </a:moveTo>
                <a:lnTo>
                  <a:pt x="3549762" y="0"/>
                </a:lnTo>
                <a:lnTo>
                  <a:pt x="3549762" y="3440042"/>
                </a:lnTo>
                <a:lnTo>
                  <a:pt x="0" y="34400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248570">
            <a:off x="15858283" y="2774300"/>
            <a:ext cx="2885297" cy="4111175"/>
          </a:xfrm>
          <a:custGeom>
            <a:avLst/>
            <a:gdLst/>
            <a:ahLst/>
            <a:cxnLst/>
            <a:rect r="r" b="b" t="t" l="l"/>
            <a:pathLst>
              <a:path h="4111175" w="2885297">
                <a:moveTo>
                  <a:pt x="0" y="0"/>
                </a:moveTo>
                <a:lnTo>
                  <a:pt x="2885297" y="0"/>
                </a:lnTo>
                <a:lnTo>
                  <a:pt x="2885297" y="4111175"/>
                </a:lnTo>
                <a:lnTo>
                  <a:pt x="0" y="4111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6286425" y="6396488"/>
            <a:ext cx="2640943" cy="4401572"/>
          </a:xfrm>
          <a:custGeom>
            <a:avLst/>
            <a:gdLst/>
            <a:ahLst/>
            <a:cxnLst/>
            <a:rect r="r" b="b" t="t" l="l"/>
            <a:pathLst>
              <a:path h="4401572" w="2640943">
                <a:moveTo>
                  <a:pt x="0" y="0"/>
                </a:moveTo>
                <a:lnTo>
                  <a:pt x="2640943" y="0"/>
                </a:lnTo>
                <a:lnTo>
                  <a:pt x="2640943" y="4401572"/>
                </a:lnTo>
                <a:lnTo>
                  <a:pt x="0" y="44015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5500207">
            <a:off x="1918492" y="511731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true" flipV="false" rot="-5500207">
            <a:off x="17121266" y="20133"/>
            <a:ext cx="1402006" cy="1402006"/>
          </a:xfrm>
          <a:custGeom>
            <a:avLst/>
            <a:gdLst/>
            <a:ahLst/>
            <a:cxnLst/>
            <a:rect r="r" b="b" t="t" l="l"/>
            <a:pathLst>
              <a:path h="1402006" w="1402006">
                <a:moveTo>
                  <a:pt x="1402006" y="0"/>
                </a:moveTo>
                <a:lnTo>
                  <a:pt x="0" y="0"/>
                </a:lnTo>
                <a:lnTo>
                  <a:pt x="0" y="1402006"/>
                </a:lnTo>
                <a:lnTo>
                  <a:pt x="1402006" y="1402006"/>
                </a:lnTo>
                <a:lnTo>
                  <a:pt x="1402006"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7522750" y="963875"/>
            <a:ext cx="3242501" cy="546570"/>
          </a:xfrm>
          <a:prstGeom prst="rect">
            <a:avLst/>
          </a:prstGeom>
        </p:spPr>
        <p:txBody>
          <a:bodyPr anchor="t" rtlCol="false" tIns="0" lIns="0" bIns="0" rIns="0">
            <a:spAutoFit/>
          </a:bodyPr>
          <a:lstStyle/>
          <a:p>
            <a:pPr algn="ctr">
              <a:lnSpc>
                <a:spcPts val="4258"/>
              </a:lnSpc>
            </a:pPr>
            <a:r>
              <a:rPr lang="en-US" sz="3042">
                <a:solidFill>
                  <a:srgbClr val="222366"/>
                </a:solidFill>
                <a:latin typeface="Brick Sans"/>
              </a:rPr>
              <a:t>References</a:t>
            </a:r>
          </a:p>
        </p:txBody>
      </p:sp>
      <p:sp>
        <p:nvSpPr>
          <p:cNvPr name="TextBox 17" id="17"/>
          <p:cNvSpPr txBox="true"/>
          <p:nvPr/>
        </p:nvSpPr>
        <p:spPr>
          <a:xfrm rot="0">
            <a:off x="3759202" y="2499469"/>
            <a:ext cx="11350500" cy="5578350"/>
          </a:xfrm>
          <a:prstGeom prst="rect">
            <a:avLst/>
          </a:prstGeom>
        </p:spPr>
        <p:txBody>
          <a:bodyPr anchor="t" rtlCol="false" tIns="0" lIns="0" bIns="0" rIns="0">
            <a:spAutoFit/>
          </a:bodyPr>
          <a:lstStyle/>
          <a:p>
            <a:pPr marL="530021" indent="-265011" lvl="1">
              <a:lnSpc>
                <a:spcPts val="3436"/>
              </a:lnSpc>
              <a:buFont typeface="Arial"/>
              <a:buChar char="•"/>
            </a:pPr>
            <a:r>
              <a:rPr lang="en-US" sz="2454">
                <a:solidFill>
                  <a:srgbClr val="222366"/>
                </a:solidFill>
                <a:latin typeface="Canva Sans"/>
              </a:rPr>
              <a:t>https://www.yalemedicine.org/conditions/pulse-oximetry#:~:text=The%20device%20emits%20light%20that,by%20the%20tissue%20and%20blood.</a:t>
            </a:r>
          </a:p>
          <a:p>
            <a:pPr marL="530021" indent="-265011" lvl="1">
              <a:lnSpc>
                <a:spcPts val="3436"/>
              </a:lnSpc>
              <a:buFont typeface="Arial"/>
              <a:buChar char="•"/>
            </a:pPr>
            <a:r>
              <a:rPr lang="en-US" sz="2454">
                <a:solidFill>
                  <a:srgbClr val="222366"/>
                </a:solidFill>
                <a:latin typeface="Canva Sans"/>
              </a:rPr>
              <a:t>https://engineering.mit.edu/engage/ask-an-engineer/how-do-glucometers-work/</a:t>
            </a:r>
          </a:p>
          <a:p>
            <a:pPr marL="530021" indent="-265011" lvl="1">
              <a:lnSpc>
                <a:spcPts val="3436"/>
              </a:lnSpc>
              <a:buFont typeface="Arial"/>
              <a:buChar char="•"/>
            </a:pPr>
            <a:r>
              <a:rPr lang="en-US" sz="2454">
                <a:solidFill>
                  <a:srgbClr val="222366"/>
                </a:solidFill>
                <a:latin typeface="Canva Sans"/>
              </a:rPr>
              <a:t>https://www.youtube.com/watch?v=MHPgamGQmDY</a:t>
            </a:r>
          </a:p>
          <a:p>
            <a:pPr marL="530021" indent="-265011" lvl="1">
              <a:lnSpc>
                <a:spcPts val="3436"/>
              </a:lnSpc>
              <a:buFont typeface="Arial"/>
              <a:buChar char="•"/>
            </a:pPr>
            <a:r>
              <a:rPr lang="en-US" sz="2454">
                <a:solidFill>
                  <a:srgbClr val="222366"/>
                </a:solidFill>
                <a:latin typeface="Canva Sans"/>
              </a:rPr>
              <a:t>https://www.intechopen.com/chapters/74096#:~:text=While%20the%20Fourier%20transform%20creates,localized%20information%20about%20the%20signal.</a:t>
            </a:r>
          </a:p>
          <a:p>
            <a:pPr marL="530021" indent="-265011" lvl="1">
              <a:lnSpc>
                <a:spcPts val="3436"/>
              </a:lnSpc>
              <a:buFont typeface="Arial"/>
              <a:buChar char="•"/>
            </a:pPr>
            <a:r>
              <a:rPr lang="en-US" sz="2454">
                <a:solidFill>
                  <a:srgbClr val="222366"/>
                </a:solidFill>
                <a:latin typeface="Canva Sans"/>
              </a:rPr>
              <a:t>https://www.youtube.com/watch?v=RYZ4daFwMa8</a:t>
            </a:r>
          </a:p>
          <a:p>
            <a:pPr marL="530021" indent="-265011" lvl="1">
              <a:lnSpc>
                <a:spcPts val="3436"/>
              </a:lnSpc>
              <a:buFont typeface="Arial"/>
              <a:buChar char="•"/>
            </a:pPr>
            <a:r>
              <a:rPr lang="en-US" sz="2454">
                <a:solidFill>
                  <a:srgbClr val="222366"/>
                </a:solidFill>
                <a:latin typeface="Canva Sans"/>
              </a:rPr>
              <a:t>https://www.youtube.com/watch?v=WUFFFlXPVWg</a:t>
            </a:r>
          </a:p>
          <a:p>
            <a:pPr marL="530021" indent="-265011" lvl="1">
              <a:lnSpc>
                <a:spcPts val="3436"/>
              </a:lnSpc>
              <a:buFont typeface="Arial"/>
              <a:buChar char="•"/>
            </a:pPr>
            <a:r>
              <a:rPr lang="en-US" sz="2454">
                <a:solidFill>
                  <a:srgbClr val="222366"/>
                </a:solidFill>
                <a:latin typeface="Canva Sans"/>
              </a:rPr>
              <a:t>https://www.youtube.com/watch?v=NkGjfHVfWHY</a:t>
            </a:r>
          </a:p>
          <a:p>
            <a:pPr marL="530021" indent="-265011" lvl="1">
              <a:lnSpc>
                <a:spcPts val="3436"/>
              </a:lnSpc>
              <a:buFont typeface="Arial"/>
              <a:buChar char="•"/>
            </a:pPr>
            <a:r>
              <a:rPr lang="en-US" sz="2454">
                <a:solidFill>
                  <a:srgbClr val="222366"/>
                </a:solidFill>
                <a:latin typeface="Canva Sans"/>
              </a:rPr>
              <a:t>https://www.youtube.com/watch?v=pJdlmDNEe_k</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598715" y="4758615"/>
            <a:ext cx="5689285" cy="7379969"/>
          </a:xfrm>
          <a:custGeom>
            <a:avLst/>
            <a:gdLst/>
            <a:ahLst/>
            <a:cxnLst/>
            <a:rect r="r" b="b" t="t" l="l"/>
            <a:pathLst>
              <a:path h="7379969" w="5689285">
                <a:moveTo>
                  <a:pt x="0" y="0"/>
                </a:moveTo>
                <a:lnTo>
                  <a:pt x="5689285" y="0"/>
                </a:lnTo>
                <a:lnTo>
                  <a:pt x="5689285" y="7379969"/>
                </a:lnTo>
                <a:lnTo>
                  <a:pt x="0" y="7379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248570">
            <a:off x="558321" y="6346755"/>
            <a:ext cx="2532247" cy="3608124"/>
          </a:xfrm>
          <a:custGeom>
            <a:avLst/>
            <a:gdLst/>
            <a:ahLst/>
            <a:cxnLst/>
            <a:rect r="r" b="b" t="t" l="l"/>
            <a:pathLst>
              <a:path h="3608124" w="2532247">
                <a:moveTo>
                  <a:pt x="0" y="0"/>
                </a:moveTo>
                <a:lnTo>
                  <a:pt x="2532248" y="0"/>
                </a:lnTo>
                <a:lnTo>
                  <a:pt x="2532248" y="3608124"/>
                </a:lnTo>
                <a:lnTo>
                  <a:pt x="0" y="3608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552941" y="4319648"/>
            <a:ext cx="9045774" cy="5237027"/>
          </a:xfrm>
          <a:custGeom>
            <a:avLst/>
            <a:gdLst/>
            <a:ahLst/>
            <a:cxnLst/>
            <a:rect r="r" b="b" t="t" l="l"/>
            <a:pathLst>
              <a:path h="5237027" w="9045774">
                <a:moveTo>
                  <a:pt x="0" y="0"/>
                </a:moveTo>
                <a:lnTo>
                  <a:pt x="9045774" y="0"/>
                </a:lnTo>
                <a:lnTo>
                  <a:pt x="9045774" y="5237027"/>
                </a:lnTo>
                <a:lnTo>
                  <a:pt x="0" y="5237027"/>
                </a:lnTo>
                <a:lnTo>
                  <a:pt x="0" y="0"/>
                </a:lnTo>
                <a:close/>
              </a:path>
            </a:pathLst>
          </a:custGeom>
          <a:blipFill>
            <a:blip r:embed="rId10"/>
            <a:stretch>
              <a:fillRect l="0" t="0" r="0" b="0"/>
            </a:stretch>
          </a:blipFill>
        </p:spPr>
      </p:sp>
      <p:sp>
        <p:nvSpPr>
          <p:cNvPr name="TextBox 11" id="11"/>
          <p:cNvSpPr txBox="true"/>
          <p:nvPr/>
        </p:nvSpPr>
        <p:spPr>
          <a:xfrm rot="0">
            <a:off x="5598428" y="3162453"/>
            <a:ext cx="4106760" cy="655958"/>
          </a:xfrm>
          <a:prstGeom prst="rect">
            <a:avLst/>
          </a:prstGeom>
        </p:spPr>
        <p:txBody>
          <a:bodyPr anchor="t" rtlCol="false" tIns="0" lIns="0" bIns="0" rIns="0">
            <a:spAutoFit/>
          </a:bodyPr>
          <a:lstStyle/>
          <a:p>
            <a:pPr algn="r">
              <a:lnSpc>
                <a:spcPts val="5314"/>
              </a:lnSpc>
            </a:pPr>
            <a:r>
              <a:rPr lang="en-US" sz="3796">
                <a:solidFill>
                  <a:srgbClr val="222366"/>
                </a:solidFill>
                <a:latin typeface="Public Sans Heavy"/>
              </a:rPr>
              <a:t>Any questions?</a:t>
            </a:r>
          </a:p>
        </p:txBody>
      </p:sp>
      <p:sp>
        <p:nvSpPr>
          <p:cNvPr name="TextBox 12" id="12"/>
          <p:cNvSpPr txBox="true"/>
          <p:nvPr/>
        </p:nvSpPr>
        <p:spPr>
          <a:xfrm rot="0">
            <a:off x="3552941" y="762000"/>
            <a:ext cx="8197734" cy="1734851"/>
          </a:xfrm>
          <a:prstGeom prst="rect">
            <a:avLst/>
          </a:prstGeom>
        </p:spPr>
        <p:txBody>
          <a:bodyPr anchor="t" rtlCol="false" tIns="0" lIns="0" bIns="0" rIns="0">
            <a:spAutoFit/>
          </a:bodyPr>
          <a:lstStyle/>
          <a:p>
            <a:pPr algn="ctr">
              <a:lnSpc>
                <a:spcPts val="13567"/>
              </a:lnSpc>
            </a:pPr>
            <a:r>
              <a:rPr lang="en-US" sz="9691">
                <a:solidFill>
                  <a:srgbClr val="222366"/>
                </a:solidFill>
                <a:latin typeface="Brick San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grpSp>
        <p:nvGrpSpPr>
          <p:cNvPr name="Group 2" id="2"/>
          <p:cNvGrpSpPr/>
          <p:nvPr/>
        </p:nvGrpSpPr>
        <p:grpSpPr>
          <a:xfrm rot="0">
            <a:off x="238288" y="2617171"/>
            <a:ext cx="6050186" cy="5672676"/>
            <a:chOff x="0" y="0"/>
            <a:chExt cx="8066914" cy="7563568"/>
          </a:xfrm>
        </p:grpSpPr>
        <p:sp>
          <p:nvSpPr>
            <p:cNvPr name="Freeform 3" id="3"/>
            <p:cNvSpPr/>
            <p:nvPr/>
          </p:nvSpPr>
          <p:spPr>
            <a:xfrm flipH="false" flipV="false" rot="0">
              <a:off x="0" y="0"/>
              <a:ext cx="7563568" cy="7563568"/>
            </a:xfrm>
            <a:custGeom>
              <a:avLst/>
              <a:gdLst/>
              <a:ahLst/>
              <a:cxnLst/>
              <a:rect r="r" b="b" t="t" l="l"/>
              <a:pathLst>
                <a:path h="7563568" w="7563568">
                  <a:moveTo>
                    <a:pt x="0" y="0"/>
                  </a:moveTo>
                  <a:lnTo>
                    <a:pt x="7563568" y="0"/>
                  </a:lnTo>
                  <a:lnTo>
                    <a:pt x="7563568" y="7563568"/>
                  </a:lnTo>
                  <a:lnTo>
                    <a:pt x="0" y="7563568"/>
                  </a:lnTo>
                  <a:lnTo>
                    <a:pt x="0" y="0"/>
                  </a:lnTo>
                  <a:close/>
                </a:path>
              </a:pathLst>
            </a:custGeom>
            <a:blipFill>
              <a:blip r:embed="rId2"/>
              <a:stretch>
                <a:fillRect l="0" t="0" r="0" b="0"/>
              </a:stretch>
            </a:blipFill>
          </p:spPr>
        </p:sp>
        <p:grpSp>
          <p:nvGrpSpPr>
            <p:cNvPr name="Group 4" id="4"/>
            <p:cNvGrpSpPr/>
            <p:nvPr/>
          </p:nvGrpSpPr>
          <p:grpSpPr>
            <a:xfrm rot="0">
              <a:off x="4269401" y="959505"/>
              <a:ext cx="3797513" cy="379751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1389" t="0" r="-66586" b="0"/>
                </a:stretch>
              </a:blipFill>
            </p:spPr>
          </p:sp>
        </p:grpSp>
      </p:grpSp>
      <p:sp>
        <p:nvSpPr>
          <p:cNvPr name="TextBox 6" id="6"/>
          <p:cNvSpPr txBox="true"/>
          <p:nvPr/>
        </p:nvSpPr>
        <p:spPr>
          <a:xfrm rot="0">
            <a:off x="5910964" y="2105610"/>
            <a:ext cx="11692799" cy="7568563"/>
          </a:xfrm>
          <a:prstGeom prst="rect">
            <a:avLst/>
          </a:prstGeom>
        </p:spPr>
        <p:txBody>
          <a:bodyPr anchor="t" rtlCol="false" tIns="0" lIns="0" bIns="0" rIns="0">
            <a:spAutoFit/>
          </a:bodyPr>
          <a:lstStyle/>
          <a:p>
            <a:pPr marL="712486" indent="-356243" lvl="1">
              <a:lnSpc>
                <a:spcPts val="4620"/>
              </a:lnSpc>
              <a:buFont typeface="Arial"/>
              <a:buChar char="•"/>
            </a:pPr>
            <a:r>
              <a:rPr lang="en-US" sz="3300">
                <a:solidFill>
                  <a:srgbClr val="000000"/>
                </a:solidFill>
                <a:latin typeface="Public Sans"/>
              </a:rPr>
              <a:t>Modern digital signal processing makes use of a variety of </a:t>
            </a:r>
            <a:r>
              <a:rPr lang="en-US" sz="3300">
                <a:solidFill>
                  <a:srgbClr val="000000"/>
                </a:solidFill>
                <a:latin typeface="Public Sans Bold"/>
              </a:rPr>
              <a:t>mathematical techniques</a:t>
            </a:r>
            <a:r>
              <a:rPr lang="en-US" sz="3300">
                <a:solidFill>
                  <a:srgbClr val="000000"/>
                </a:solidFill>
                <a:latin typeface="Public Sans"/>
              </a:rPr>
              <a:t>. These techniques are used to </a:t>
            </a:r>
            <a:r>
              <a:rPr lang="en-US" sz="3300">
                <a:solidFill>
                  <a:srgbClr val="000000"/>
                </a:solidFill>
                <a:latin typeface="Public Sans Bold"/>
              </a:rPr>
              <a:t>design and understand efficient filters</a:t>
            </a:r>
            <a:r>
              <a:rPr lang="en-US" sz="3300">
                <a:solidFill>
                  <a:srgbClr val="000000"/>
                </a:solidFill>
                <a:latin typeface="Public Sans"/>
              </a:rPr>
              <a:t> for data </a:t>
            </a:r>
            <a:r>
              <a:rPr lang="en-US" sz="3300">
                <a:solidFill>
                  <a:srgbClr val="000000"/>
                </a:solidFill>
                <a:latin typeface="Public Sans Bold"/>
              </a:rPr>
              <a:t>processing and control</a:t>
            </a:r>
            <a:r>
              <a:rPr lang="en-US" sz="3300">
                <a:solidFill>
                  <a:srgbClr val="000000"/>
                </a:solidFill>
                <a:latin typeface="Public Sans"/>
              </a:rPr>
              <a:t>. </a:t>
            </a:r>
          </a:p>
          <a:p>
            <a:pPr>
              <a:lnSpc>
                <a:spcPts val="4620"/>
              </a:lnSpc>
            </a:pPr>
          </a:p>
          <a:p>
            <a:pPr marL="712486" indent="-356243" lvl="1">
              <a:lnSpc>
                <a:spcPts val="4620"/>
              </a:lnSpc>
              <a:buFont typeface="Arial"/>
              <a:buChar char="•"/>
            </a:pPr>
            <a:r>
              <a:rPr lang="en-US" sz="3300">
                <a:solidFill>
                  <a:srgbClr val="000000"/>
                </a:solidFill>
                <a:latin typeface="Public Sans"/>
              </a:rPr>
              <a:t>Some DSP techniques are based on complex mathematics, such as</a:t>
            </a:r>
            <a:r>
              <a:rPr lang="en-US" sz="3300">
                <a:solidFill>
                  <a:srgbClr val="000000"/>
                </a:solidFill>
                <a:latin typeface="Public Sans Bold"/>
              </a:rPr>
              <a:t> Fast Fourier Transform (FFT)</a:t>
            </a:r>
            <a:r>
              <a:rPr lang="en-US" sz="3300">
                <a:solidFill>
                  <a:srgbClr val="000000"/>
                </a:solidFill>
                <a:latin typeface="Public Sans"/>
              </a:rPr>
              <a:t>, </a:t>
            </a:r>
            <a:r>
              <a:rPr lang="en-US" sz="3300">
                <a:solidFill>
                  <a:srgbClr val="000000"/>
                </a:solidFill>
                <a:latin typeface="Public Sans Bold"/>
              </a:rPr>
              <a:t>z-transform</a:t>
            </a:r>
            <a:r>
              <a:rPr lang="en-US" sz="3300">
                <a:solidFill>
                  <a:srgbClr val="000000"/>
                </a:solidFill>
                <a:latin typeface="Public Sans"/>
              </a:rPr>
              <a:t>, </a:t>
            </a:r>
            <a:r>
              <a:rPr lang="en-US" sz="3300">
                <a:solidFill>
                  <a:srgbClr val="000000"/>
                </a:solidFill>
                <a:latin typeface="Public Sans Bold"/>
              </a:rPr>
              <a:t>representation of periodical signals</a:t>
            </a:r>
            <a:r>
              <a:rPr lang="en-US" sz="3300">
                <a:solidFill>
                  <a:srgbClr val="000000"/>
                </a:solidFill>
                <a:latin typeface="Public Sans"/>
              </a:rPr>
              <a:t> and </a:t>
            </a:r>
            <a:r>
              <a:rPr lang="en-US" sz="3300">
                <a:solidFill>
                  <a:srgbClr val="000000"/>
                </a:solidFill>
                <a:latin typeface="Public Sans Bold"/>
              </a:rPr>
              <a:t>linear systems</a:t>
            </a:r>
            <a:r>
              <a:rPr lang="en-US" sz="3300">
                <a:solidFill>
                  <a:srgbClr val="000000"/>
                </a:solidFill>
                <a:latin typeface="Public Sans"/>
              </a:rPr>
              <a:t>, etc. </a:t>
            </a:r>
          </a:p>
          <a:p>
            <a:pPr>
              <a:lnSpc>
                <a:spcPts val="4620"/>
              </a:lnSpc>
            </a:pPr>
          </a:p>
          <a:p>
            <a:pPr marL="712486" indent="-356243" lvl="1">
              <a:lnSpc>
                <a:spcPts val="4620"/>
              </a:lnSpc>
              <a:buFont typeface="Arial"/>
              <a:buChar char="•"/>
            </a:pPr>
            <a:r>
              <a:rPr lang="en-US" sz="3300">
                <a:solidFill>
                  <a:srgbClr val="000000"/>
                </a:solidFill>
                <a:latin typeface="Public Sans Bold"/>
              </a:rPr>
              <a:t>A DSP is designed for performing mathematical functions like “add”, “subtract”, “multiply” and “divide” very quickly</a:t>
            </a:r>
          </a:p>
        </p:txBody>
      </p:sp>
      <p:sp>
        <p:nvSpPr>
          <p:cNvPr name="TextBox 7" id="7"/>
          <p:cNvSpPr txBox="true"/>
          <p:nvPr/>
        </p:nvSpPr>
        <p:spPr>
          <a:xfrm rot="0">
            <a:off x="2225574" y="537527"/>
            <a:ext cx="1327058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Medical Industry and DSP in a NUTSHELL</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509624" y="324296"/>
            <a:ext cx="4858758" cy="3644069"/>
          </a:xfrm>
          <a:custGeom>
            <a:avLst/>
            <a:gdLst/>
            <a:ahLst/>
            <a:cxnLst/>
            <a:rect r="r" b="b" t="t" l="l"/>
            <a:pathLst>
              <a:path h="3644069" w="4858758">
                <a:moveTo>
                  <a:pt x="0" y="0"/>
                </a:moveTo>
                <a:lnTo>
                  <a:pt x="4858758" y="0"/>
                </a:lnTo>
                <a:lnTo>
                  <a:pt x="4858758" y="3644068"/>
                </a:lnTo>
                <a:lnTo>
                  <a:pt x="0" y="3644068"/>
                </a:lnTo>
                <a:lnTo>
                  <a:pt x="0" y="0"/>
                </a:lnTo>
                <a:close/>
              </a:path>
            </a:pathLst>
          </a:custGeom>
          <a:blipFill>
            <a:blip r:embed="rId2"/>
            <a:stretch>
              <a:fillRect l="0" t="0" r="0" b="0"/>
            </a:stretch>
          </a:blipFill>
        </p:spPr>
      </p:sp>
      <p:sp>
        <p:nvSpPr>
          <p:cNvPr name="Freeform 3" id="3"/>
          <p:cNvSpPr/>
          <p:nvPr/>
        </p:nvSpPr>
        <p:spPr>
          <a:xfrm flipH="false" flipV="false" rot="0">
            <a:off x="5487082" y="426775"/>
            <a:ext cx="2652774" cy="3541590"/>
          </a:xfrm>
          <a:custGeom>
            <a:avLst/>
            <a:gdLst/>
            <a:ahLst/>
            <a:cxnLst/>
            <a:rect r="r" b="b" t="t" l="l"/>
            <a:pathLst>
              <a:path h="3541590" w="2652774">
                <a:moveTo>
                  <a:pt x="0" y="0"/>
                </a:moveTo>
                <a:lnTo>
                  <a:pt x="2652774" y="0"/>
                </a:lnTo>
                <a:lnTo>
                  <a:pt x="2652774" y="3541589"/>
                </a:lnTo>
                <a:lnTo>
                  <a:pt x="0" y="3541589"/>
                </a:lnTo>
                <a:lnTo>
                  <a:pt x="0" y="0"/>
                </a:lnTo>
                <a:close/>
              </a:path>
            </a:pathLst>
          </a:custGeom>
          <a:blipFill>
            <a:blip r:embed="rId3"/>
            <a:stretch>
              <a:fillRect l="0" t="0" r="0" b="0"/>
            </a:stretch>
          </a:blipFill>
        </p:spPr>
      </p:sp>
      <p:sp>
        <p:nvSpPr>
          <p:cNvPr name="Freeform 4" id="4"/>
          <p:cNvSpPr/>
          <p:nvPr/>
        </p:nvSpPr>
        <p:spPr>
          <a:xfrm flipH="false" flipV="false" rot="0">
            <a:off x="9569863" y="426775"/>
            <a:ext cx="7378314" cy="3861318"/>
          </a:xfrm>
          <a:custGeom>
            <a:avLst/>
            <a:gdLst/>
            <a:ahLst/>
            <a:cxnLst/>
            <a:rect r="r" b="b" t="t" l="l"/>
            <a:pathLst>
              <a:path h="3861318" w="7378314">
                <a:moveTo>
                  <a:pt x="0" y="0"/>
                </a:moveTo>
                <a:lnTo>
                  <a:pt x="7378314" y="0"/>
                </a:lnTo>
                <a:lnTo>
                  <a:pt x="7378314" y="3861317"/>
                </a:lnTo>
                <a:lnTo>
                  <a:pt x="0" y="3861317"/>
                </a:lnTo>
                <a:lnTo>
                  <a:pt x="0" y="0"/>
                </a:lnTo>
                <a:close/>
              </a:path>
            </a:pathLst>
          </a:custGeom>
          <a:blipFill>
            <a:blip r:embed="rId4"/>
            <a:stretch>
              <a:fillRect l="0" t="0" r="0" b="0"/>
            </a:stretch>
          </a:blipFill>
        </p:spPr>
      </p:sp>
      <p:sp>
        <p:nvSpPr>
          <p:cNvPr name="Freeform 5" id="5"/>
          <p:cNvSpPr/>
          <p:nvPr/>
        </p:nvSpPr>
        <p:spPr>
          <a:xfrm flipH="false" flipV="false" rot="0">
            <a:off x="509624" y="5415856"/>
            <a:ext cx="5760853" cy="3842444"/>
          </a:xfrm>
          <a:custGeom>
            <a:avLst/>
            <a:gdLst/>
            <a:ahLst/>
            <a:cxnLst/>
            <a:rect r="r" b="b" t="t" l="l"/>
            <a:pathLst>
              <a:path h="3842444" w="5760853">
                <a:moveTo>
                  <a:pt x="0" y="0"/>
                </a:moveTo>
                <a:lnTo>
                  <a:pt x="5760853" y="0"/>
                </a:lnTo>
                <a:lnTo>
                  <a:pt x="5760853" y="3842444"/>
                </a:lnTo>
                <a:lnTo>
                  <a:pt x="0" y="3842444"/>
                </a:lnTo>
                <a:lnTo>
                  <a:pt x="0" y="0"/>
                </a:lnTo>
                <a:close/>
              </a:path>
            </a:pathLst>
          </a:custGeom>
          <a:blipFill>
            <a:blip r:embed="rId5"/>
            <a:stretch>
              <a:fillRect l="0" t="0" r="0" b="0"/>
            </a:stretch>
          </a:blipFill>
        </p:spPr>
      </p:sp>
      <p:sp>
        <p:nvSpPr>
          <p:cNvPr name="Freeform 6" id="6"/>
          <p:cNvSpPr/>
          <p:nvPr/>
        </p:nvSpPr>
        <p:spPr>
          <a:xfrm flipH="false" flipV="false" rot="0">
            <a:off x="6568199" y="5415856"/>
            <a:ext cx="3772069" cy="3842444"/>
          </a:xfrm>
          <a:custGeom>
            <a:avLst/>
            <a:gdLst/>
            <a:ahLst/>
            <a:cxnLst/>
            <a:rect r="r" b="b" t="t" l="l"/>
            <a:pathLst>
              <a:path h="3842444" w="3772069">
                <a:moveTo>
                  <a:pt x="0" y="0"/>
                </a:moveTo>
                <a:lnTo>
                  <a:pt x="3772069" y="0"/>
                </a:lnTo>
                <a:lnTo>
                  <a:pt x="3772069" y="3842444"/>
                </a:lnTo>
                <a:lnTo>
                  <a:pt x="0" y="3842444"/>
                </a:lnTo>
                <a:lnTo>
                  <a:pt x="0" y="0"/>
                </a:lnTo>
                <a:close/>
              </a:path>
            </a:pathLst>
          </a:custGeom>
          <a:blipFill>
            <a:blip r:embed="rId6"/>
            <a:stretch>
              <a:fillRect l="0" t="0" r="0" b="0"/>
            </a:stretch>
          </a:blipFill>
        </p:spPr>
      </p:sp>
      <p:sp>
        <p:nvSpPr>
          <p:cNvPr name="Freeform 7" id="7"/>
          <p:cNvSpPr/>
          <p:nvPr/>
        </p:nvSpPr>
        <p:spPr>
          <a:xfrm flipH="false" flipV="false" rot="0">
            <a:off x="11310405" y="5415856"/>
            <a:ext cx="6708748" cy="3895677"/>
          </a:xfrm>
          <a:custGeom>
            <a:avLst/>
            <a:gdLst/>
            <a:ahLst/>
            <a:cxnLst/>
            <a:rect r="r" b="b" t="t" l="l"/>
            <a:pathLst>
              <a:path h="3895677" w="6708748">
                <a:moveTo>
                  <a:pt x="0" y="0"/>
                </a:moveTo>
                <a:lnTo>
                  <a:pt x="6708748" y="0"/>
                </a:lnTo>
                <a:lnTo>
                  <a:pt x="6708748" y="3895677"/>
                </a:lnTo>
                <a:lnTo>
                  <a:pt x="0" y="3895677"/>
                </a:lnTo>
                <a:lnTo>
                  <a:pt x="0" y="0"/>
                </a:lnTo>
                <a:close/>
              </a:path>
            </a:pathLst>
          </a:custGeom>
          <a:blipFill>
            <a:blip r:embed="rId7"/>
            <a:stretch>
              <a:fillRect l="0" t="0" r="0" b="0"/>
            </a:stretch>
          </a:blipFill>
        </p:spPr>
      </p:sp>
      <p:sp>
        <p:nvSpPr>
          <p:cNvPr name="TextBox 8" id="8"/>
          <p:cNvSpPr txBox="true"/>
          <p:nvPr/>
        </p:nvSpPr>
        <p:spPr>
          <a:xfrm rot="0">
            <a:off x="10545525" y="4249992"/>
            <a:ext cx="5426991" cy="388047"/>
          </a:xfrm>
          <a:prstGeom prst="rect">
            <a:avLst/>
          </a:prstGeom>
        </p:spPr>
        <p:txBody>
          <a:bodyPr anchor="t" rtlCol="false" tIns="0" lIns="0" bIns="0" rIns="0">
            <a:spAutoFit/>
          </a:bodyPr>
          <a:lstStyle/>
          <a:p>
            <a:pPr algn="ctr">
              <a:lnSpc>
                <a:spcPts val="3286"/>
              </a:lnSpc>
            </a:pPr>
            <a:r>
              <a:rPr lang="en-US" sz="2347" u="sng">
                <a:solidFill>
                  <a:srgbClr val="000000"/>
                </a:solidFill>
                <a:latin typeface="Canva Sans Bold Italics"/>
              </a:rPr>
              <a:t>Pulse monitoring device</a:t>
            </a:r>
          </a:p>
        </p:txBody>
      </p:sp>
      <p:sp>
        <p:nvSpPr>
          <p:cNvPr name="TextBox 9" id="9"/>
          <p:cNvSpPr txBox="true"/>
          <p:nvPr/>
        </p:nvSpPr>
        <p:spPr>
          <a:xfrm rot="0">
            <a:off x="1386478" y="4249992"/>
            <a:ext cx="5426991" cy="388047"/>
          </a:xfrm>
          <a:prstGeom prst="rect">
            <a:avLst/>
          </a:prstGeom>
        </p:spPr>
        <p:txBody>
          <a:bodyPr anchor="t" rtlCol="false" tIns="0" lIns="0" bIns="0" rIns="0">
            <a:spAutoFit/>
          </a:bodyPr>
          <a:lstStyle/>
          <a:p>
            <a:pPr algn="ctr">
              <a:lnSpc>
                <a:spcPts val="3286"/>
              </a:lnSpc>
            </a:pPr>
            <a:r>
              <a:rPr lang="en-US" sz="2347" u="sng">
                <a:solidFill>
                  <a:srgbClr val="000000"/>
                </a:solidFill>
                <a:latin typeface="Canva Sans Bold Italics"/>
              </a:rPr>
              <a:t>Blood pressure monitoring device</a:t>
            </a:r>
          </a:p>
        </p:txBody>
      </p:sp>
      <p:sp>
        <p:nvSpPr>
          <p:cNvPr name="TextBox 10" id="10"/>
          <p:cNvSpPr txBox="true"/>
          <p:nvPr/>
        </p:nvSpPr>
        <p:spPr>
          <a:xfrm rot="0">
            <a:off x="11693038" y="9473725"/>
            <a:ext cx="5943481" cy="388047"/>
          </a:xfrm>
          <a:prstGeom prst="rect">
            <a:avLst/>
          </a:prstGeom>
        </p:spPr>
        <p:txBody>
          <a:bodyPr anchor="t" rtlCol="false" tIns="0" lIns="0" bIns="0" rIns="0">
            <a:spAutoFit/>
          </a:bodyPr>
          <a:lstStyle/>
          <a:p>
            <a:pPr algn="ctr" marL="0" indent="0" lvl="0">
              <a:lnSpc>
                <a:spcPts val="3286"/>
              </a:lnSpc>
              <a:spcBef>
                <a:spcPct val="0"/>
              </a:spcBef>
            </a:pPr>
            <a:r>
              <a:rPr lang="en-US" sz="2347" u="sng">
                <a:solidFill>
                  <a:srgbClr val="000000"/>
                </a:solidFill>
                <a:latin typeface="Canva Sans Bold Italics"/>
              </a:rPr>
              <a:t>S</a:t>
            </a:r>
            <a:r>
              <a:rPr lang="en-US" sz="2347" strike="noStrike" u="sng">
                <a:solidFill>
                  <a:srgbClr val="000000"/>
                </a:solidFill>
                <a:latin typeface="Canva Sans Bold Italics"/>
              </a:rPr>
              <a:t>tring galvanometer electrocardiograph</a:t>
            </a:r>
          </a:p>
        </p:txBody>
      </p:sp>
      <p:sp>
        <p:nvSpPr>
          <p:cNvPr name="TextBox 11" id="11"/>
          <p:cNvSpPr txBox="true"/>
          <p:nvPr/>
        </p:nvSpPr>
        <p:spPr>
          <a:xfrm rot="0">
            <a:off x="3825910" y="9473725"/>
            <a:ext cx="4009787" cy="388047"/>
          </a:xfrm>
          <a:prstGeom prst="rect">
            <a:avLst/>
          </a:prstGeom>
        </p:spPr>
        <p:txBody>
          <a:bodyPr anchor="t" rtlCol="false" tIns="0" lIns="0" bIns="0" rIns="0">
            <a:spAutoFit/>
          </a:bodyPr>
          <a:lstStyle/>
          <a:p>
            <a:pPr algn="ctr" marL="0" indent="0" lvl="0">
              <a:lnSpc>
                <a:spcPts val="3286"/>
              </a:lnSpc>
              <a:spcBef>
                <a:spcPct val="0"/>
              </a:spcBef>
            </a:pPr>
            <a:r>
              <a:rPr lang="en-US" sz="2347" u="sng">
                <a:solidFill>
                  <a:srgbClr val="000000"/>
                </a:solidFill>
                <a:latin typeface="Canva Sans Bold Italics"/>
              </a:rPr>
              <a:t>Glucose Monitoring System</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234862" y="5417254"/>
            <a:ext cx="4695280" cy="3576922"/>
          </a:xfrm>
          <a:custGeom>
            <a:avLst/>
            <a:gdLst/>
            <a:ahLst/>
            <a:cxnLst/>
            <a:rect r="r" b="b" t="t" l="l"/>
            <a:pathLst>
              <a:path h="3576922" w="4695280">
                <a:moveTo>
                  <a:pt x="0" y="0"/>
                </a:moveTo>
                <a:lnTo>
                  <a:pt x="4695281" y="0"/>
                </a:lnTo>
                <a:lnTo>
                  <a:pt x="4695281" y="3576921"/>
                </a:lnTo>
                <a:lnTo>
                  <a:pt x="0" y="3576921"/>
                </a:lnTo>
                <a:lnTo>
                  <a:pt x="0" y="0"/>
                </a:lnTo>
                <a:close/>
              </a:path>
            </a:pathLst>
          </a:custGeom>
          <a:blipFill>
            <a:blip r:embed="rId2"/>
            <a:stretch>
              <a:fillRect l="-11532" t="0" r="-21800" b="-16607"/>
            </a:stretch>
          </a:blipFill>
        </p:spPr>
      </p:sp>
      <p:sp>
        <p:nvSpPr>
          <p:cNvPr name="Freeform 3" id="3"/>
          <p:cNvSpPr/>
          <p:nvPr/>
        </p:nvSpPr>
        <p:spPr>
          <a:xfrm flipH="false" flipV="false" rot="0">
            <a:off x="1894761" y="5500799"/>
            <a:ext cx="4046969" cy="3493377"/>
          </a:xfrm>
          <a:custGeom>
            <a:avLst/>
            <a:gdLst/>
            <a:ahLst/>
            <a:cxnLst/>
            <a:rect r="r" b="b" t="t" l="l"/>
            <a:pathLst>
              <a:path h="3493377" w="4046969">
                <a:moveTo>
                  <a:pt x="0" y="0"/>
                </a:moveTo>
                <a:lnTo>
                  <a:pt x="4046968" y="0"/>
                </a:lnTo>
                <a:lnTo>
                  <a:pt x="4046968" y="3493376"/>
                </a:lnTo>
                <a:lnTo>
                  <a:pt x="0" y="3493376"/>
                </a:lnTo>
                <a:lnTo>
                  <a:pt x="0" y="0"/>
                </a:lnTo>
                <a:close/>
              </a:path>
            </a:pathLst>
          </a:custGeom>
          <a:blipFill>
            <a:blip r:embed="rId3"/>
            <a:stretch>
              <a:fillRect l="0" t="0" r="-7013" b="-8643"/>
            </a:stretch>
          </a:blipFill>
        </p:spPr>
      </p:sp>
      <p:sp>
        <p:nvSpPr>
          <p:cNvPr name="Freeform 4" id="4"/>
          <p:cNvSpPr/>
          <p:nvPr/>
        </p:nvSpPr>
        <p:spPr>
          <a:xfrm flipH="false" flipV="false" rot="0">
            <a:off x="1642989" y="258430"/>
            <a:ext cx="4298741" cy="3760929"/>
          </a:xfrm>
          <a:custGeom>
            <a:avLst/>
            <a:gdLst/>
            <a:ahLst/>
            <a:cxnLst/>
            <a:rect r="r" b="b" t="t" l="l"/>
            <a:pathLst>
              <a:path h="3760929" w="4298741">
                <a:moveTo>
                  <a:pt x="0" y="0"/>
                </a:moveTo>
                <a:lnTo>
                  <a:pt x="4298740" y="0"/>
                </a:lnTo>
                <a:lnTo>
                  <a:pt x="4298740" y="3760929"/>
                </a:lnTo>
                <a:lnTo>
                  <a:pt x="0" y="3760929"/>
                </a:lnTo>
                <a:lnTo>
                  <a:pt x="0" y="0"/>
                </a:lnTo>
                <a:close/>
              </a:path>
            </a:pathLst>
          </a:custGeom>
          <a:blipFill>
            <a:blip r:embed="rId4"/>
            <a:stretch>
              <a:fillRect l="-18400" t="-31278" r="-19317" b="-26132"/>
            </a:stretch>
          </a:blipFill>
        </p:spPr>
      </p:sp>
      <p:sp>
        <p:nvSpPr>
          <p:cNvPr name="Freeform 5" id="5"/>
          <p:cNvSpPr/>
          <p:nvPr/>
        </p:nvSpPr>
        <p:spPr>
          <a:xfrm flipH="false" flipV="false" rot="0">
            <a:off x="11609606" y="401381"/>
            <a:ext cx="5289776" cy="3520105"/>
          </a:xfrm>
          <a:custGeom>
            <a:avLst/>
            <a:gdLst/>
            <a:ahLst/>
            <a:cxnLst/>
            <a:rect r="r" b="b" t="t" l="l"/>
            <a:pathLst>
              <a:path h="3520105" w="5289776">
                <a:moveTo>
                  <a:pt x="0" y="0"/>
                </a:moveTo>
                <a:lnTo>
                  <a:pt x="5289776" y="0"/>
                </a:lnTo>
                <a:lnTo>
                  <a:pt x="5289776" y="3520105"/>
                </a:lnTo>
                <a:lnTo>
                  <a:pt x="0" y="3520105"/>
                </a:lnTo>
                <a:lnTo>
                  <a:pt x="0" y="0"/>
                </a:lnTo>
                <a:close/>
              </a:path>
            </a:pathLst>
          </a:custGeom>
          <a:blipFill>
            <a:blip r:embed="rId5"/>
            <a:stretch>
              <a:fillRect l="0" t="0" r="0" b="0"/>
            </a:stretch>
          </a:blipFill>
        </p:spPr>
      </p:sp>
      <p:sp>
        <p:nvSpPr>
          <p:cNvPr name="TextBox 6" id="6"/>
          <p:cNvSpPr txBox="true"/>
          <p:nvPr/>
        </p:nvSpPr>
        <p:spPr>
          <a:xfrm rot="0">
            <a:off x="10924662" y="9220200"/>
            <a:ext cx="6948366" cy="763270"/>
          </a:xfrm>
          <a:prstGeom prst="rect">
            <a:avLst/>
          </a:prstGeom>
        </p:spPr>
        <p:txBody>
          <a:bodyPr anchor="t" rtlCol="false" tIns="0" lIns="0" bIns="0" rIns="0">
            <a:spAutoFit/>
          </a:bodyPr>
          <a:lstStyle/>
          <a:p>
            <a:pPr algn="ctr">
              <a:lnSpc>
                <a:spcPts val="3079"/>
              </a:lnSpc>
              <a:spcBef>
                <a:spcPct val="0"/>
              </a:spcBef>
            </a:pPr>
            <a:r>
              <a:rPr lang="en-US" sz="2199" u="sng">
                <a:solidFill>
                  <a:srgbClr val="000000"/>
                </a:solidFill>
                <a:latin typeface="Canva Sans Italics"/>
              </a:rPr>
              <a:t>Lepu-Creative PC-80B Portable EKG Monitor Manufacturer, Handheld </a:t>
            </a:r>
            <a:r>
              <a:rPr lang="en-US" sz="2199" u="sng">
                <a:solidFill>
                  <a:srgbClr val="000000"/>
                </a:solidFill>
                <a:latin typeface="Canva Sans Bold Italics"/>
              </a:rPr>
              <a:t>ECG Reader Machine</a:t>
            </a:r>
          </a:p>
        </p:txBody>
      </p:sp>
      <p:sp>
        <p:nvSpPr>
          <p:cNvPr name="TextBox 7" id="7"/>
          <p:cNvSpPr txBox="true"/>
          <p:nvPr/>
        </p:nvSpPr>
        <p:spPr>
          <a:xfrm rot="0">
            <a:off x="1323263" y="9220200"/>
            <a:ext cx="5189964" cy="763270"/>
          </a:xfrm>
          <a:prstGeom prst="rect">
            <a:avLst/>
          </a:prstGeom>
        </p:spPr>
        <p:txBody>
          <a:bodyPr anchor="t" rtlCol="false" tIns="0" lIns="0" bIns="0" rIns="0">
            <a:spAutoFit/>
          </a:bodyPr>
          <a:lstStyle/>
          <a:p>
            <a:pPr algn="ctr">
              <a:lnSpc>
                <a:spcPts val="3079"/>
              </a:lnSpc>
              <a:spcBef>
                <a:spcPct val="0"/>
              </a:spcBef>
            </a:pPr>
            <a:r>
              <a:rPr lang="en-US" sz="2199" u="sng">
                <a:solidFill>
                  <a:srgbClr val="000000"/>
                </a:solidFill>
                <a:latin typeface="Canva Sans Bold Italics"/>
              </a:rPr>
              <a:t>Glucose/Ketone Monitoring System </a:t>
            </a:r>
            <a:r>
              <a:rPr lang="en-US" sz="2199" u="sng">
                <a:solidFill>
                  <a:srgbClr val="000000"/>
                </a:solidFill>
                <a:latin typeface="Canva Sans Italics"/>
              </a:rPr>
              <a:t>| Nova Biomedical Corporation</a:t>
            </a:r>
          </a:p>
        </p:txBody>
      </p:sp>
      <p:sp>
        <p:nvSpPr>
          <p:cNvPr name="TextBox 8" id="8"/>
          <p:cNvSpPr txBox="true"/>
          <p:nvPr/>
        </p:nvSpPr>
        <p:spPr>
          <a:xfrm rot="0">
            <a:off x="612744" y="4247959"/>
            <a:ext cx="7232221" cy="763270"/>
          </a:xfrm>
          <a:prstGeom prst="rect">
            <a:avLst/>
          </a:prstGeom>
        </p:spPr>
        <p:txBody>
          <a:bodyPr anchor="t" rtlCol="false" tIns="0" lIns="0" bIns="0" rIns="0">
            <a:spAutoFit/>
          </a:bodyPr>
          <a:lstStyle/>
          <a:p>
            <a:pPr algn="ctr">
              <a:lnSpc>
                <a:spcPts val="3079"/>
              </a:lnSpc>
              <a:spcBef>
                <a:spcPct val="0"/>
              </a:spcBef>
            </a:pPr>
            <a:r>
              <a:rPr lang="en-US" sz="2199" u="sng">
                <a:solidFill>
                  <a:srgbClr val="000000"/>
                </a:solidFill>
                <a:latin typeface="Canva Sans Italics"/>
              </a:rPr>
              <a:t>Digital Automatic Wrist </a:t>
            </a:r>
            <a:r>
              <a:rPr lang="en-US" sz="2199" u="sng">
                <a:solidFill>
                  <a:srgbClr val="000000"/>
                </a:solidFill>
                <a:latin typeface="Canva Sans Bold Italics"/>
              </a:rPr>
              <a:t>Blood Pressure Monitor </a:t>
            </a:r>
            <a:r>
              <a:rPr lang="en-US" sz="2199" u="sng">
                <a:solidFill>
                  <a:srgbClr val="000000"/>
                </a:solidFill>
                <a:latin typeface="Canva Sans Italics"/>
              </a:rPr>
              <a:t>With High and Low BP Indicator And Pulse Measurement</a:t>
            </a:r>
          </a:p>
        </p:txBody>
      </p:sp>
      <p:sp>
        <p:nvSpPr>
          <p:cNvPr name="TextBox 9" id="9"/>
          <p:cNvSpPr txBox="true"/>
          <p:nvPr/>
        </p:nvSpPr>
        <p:spPr>
          <a:xfrm rot="0">
            <a:off x="12234862" y="4150086"/>
            <a:ext cx="4695280" cy="763270"/>
          </a:xfrm>
          <a:prstGeom prst="rect">
            <a:avLst/>
          </a:prstGeom>
        </p:spPr>
        <p:txBody>
          <a:bodyPr anchor="t" rtlCol="false" tIns="0" lIns="0" bIns="0" rIns="0">
            <a:spAutoFit/>
          </a:bodyPr>
          <a:lstStyle/>
          <a:p>
            <a:pPr algn="ctr">
              <a:lnSpc>
                <a:spcPts val="3079"/>
              </a:lnSpc>
              <a:spcBef>
                <a:spcPct val="0"/>
              </a:spcBef>
            </a:pPr>
            <a:r>
              <a:rPr lang="en-US" sz="2199" u="sng">
                <a:solidFill>
                  <a:srgbClr val="000000"/>
                </a:solidFill>
                <a:latin typeface="Canva Sans Italics"/>
              </a:rPr>
              <a:t>Finger Print </a:t>
            </a:r>
            <a:r>
              <a:rPr lang="en-US" sz="2199" u="sng">
                <a:solidFill>
                  <a:srgbClr val="000000"/>
                </a:solidFill>
                <a:latin typeface="Canva Sans Bold Italics"/>
              </a:rPr>
              <a:t>Pulse Oximeter</a:t>
            </a:r>
            <a:r>
              <a:rPr lang="en-US" sz="2199" u="sng">
                <a:solidFill>
                  <a:srgbClr val="000000"/>
                </a:solidFill>
                <a:latin typeface="Canva Sans Italics"/>
              </a:rPr>
              <a:t> (noninvasive test)</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grpSp>
        <p:nvGrpSpPr>
          <p:cNvPr name="Group 2" id="2"/>
          <p:cNvGrpSpPr/>
          <p:nvPr/>
        </p:nvGrpSpPr>
        <p:grpSpPr>
          <a:xfrm rot="0">
            <a:off x="6531729" y="1599314"/>
            <a:ext cx="6478709" cy="6639350"/>
            <a:chOff x="0" y="0"/>
            <a:chExt cx="1260219" cy="1291467"/>
          </a:xfrm>
        </p:grpSpPr>
        <p:sp>
          <p:nvSpPr>
            <p:cNvPr name="Freeform 3" id="3"/>
            <p:cNvSpPr/>
            <p:nvPr/>
          </p:nvSpPr>
          <p:spPr>
            <a:xfrm flipH="false" flipV="false" rot="0">
              <a:off x="0" y="0"/>
              <a:ext cx="1260219" cy="1291467"/>
            </a:xfrm>
            <a:custGeom>
              <a:avLst/>
              <a:gdLst/>
              <a:ahLst/>
              <a:cxnLst/>
              <a:rect r="r" b="b" t="t" l="l"/>
              <a:pathLst>
                <a:path h="1291467" w="1260219">
                  <a:moveTo>
                    <a:pt x="630110" y="0"/>
                  </a:moveTo>
                  <a:cubicBezTo>
                    <a:pt x="282110" y="0"/>
                    <a:pt x="0" y="289105"/>
                    <a:pt x="0" y="645733"/>
                  </a:cubicBezTo>
                  <a:cubicBezTo>
                    <a:pt x="0" y="1002362"/>
                    <a:pt x="282110" y="1291467"/>
                    <a:pt x="630110" y="1291467"/>
                  </a:cubicBezTo>
                  <a:cubicBezTo>
                    <a:pt x="978109" y="1291467"/>
                    <a:pt x="1260219" y="1002362"/>
                    <a:pt x="1260219" y="645733"/>
                  </a:cubicBezTo>
                  <a:cubicBezTo>
                    <a:pt x="1260219" y="289105"/>
                    <a:pt x="978109" y="0"/>
                    <a:pt x="630110" y="0"/>
                  </a:cubicBezTo>
                  <a:close/>
                </a:path>
              </a:pathLst>
            </a:custGeom>
            <a:solidFill>
              <a:srgbClr val="222366"/>
            </a:solidFill>
          </p:spPr>
        </p:sp>
        <p:sp>
          <p:nvSpPr>
            <p:cNvPr name="TextBox 4" id="4"/>
            <p:cNvSpPr txBox="true"/>
            <p:nvPr/>
          </p:nvSpPr>
          <p:spPr>
            <a:xfrm>
              <a:off x="118146" y="63925"/>
              <a:ext cx="1023928" cy="1106467"/>
            </a:xfrm>
            <a:prstGeom prst="rect">
              <a:avLst/>
            </a:prstGeom>
          </p:spPr>
          <p:txBody>
            <a:bodyPr anchor="ctr" rtlCol="false" tIns="50800" lIns="50800" bIns="50800" rIns="50800"/>
            <a:lstStyle/>
            <a:p>
              <a:pPr algn="ctr">
                <a:lnSpc>
                  <a:spcPts val="4126"/>
                </a:lnSpc>
              </a:pPr>
              <a:r>
                <a:rPr lang="en-US" sz="2947">
                  <a:solidFill>
                    <a:srgbClr val="FFFFFF"/>
                  </a:solidFill>
                  <a:latin typeface="Canva Sans Bold Italics"/>
                </a:rPr>
                <a:t>How come Medical Industry has transformed at such scale?</a:t>
              </a:r>
            </a:p>
            <a:p>
              <a:pPr algn="ctr">
                <a:lnSpc>
                  <a:spcPts val="3426"/>
                </a:lnSpc>
              </a:pPr>
            </a:p>
            <a:p>
              <a:pPr algn="ctr">
                <a:lnSpc>
                  <a:spcPts val="4126"/>
                </a:lnSpc>
              </a:pPr>
              <a:r>
                <a:rPr lang="en-US" sz="2947">
                  <a:solidFill>
                    <a:srgbClr val="FFFFFF"/>
                  </a:solidFill>
                  <a:latin typeface="Canva Sans Bold Italics"/>
                </a:rPr>
                <a:t>How come these devices has minuaturized?</a:t>
              </a:r>
            </a:p>
          </p:txBody>
        </p:sp>
      </p:grpSp>
      <p:sp>
        <p:nvSpPr>
          <p:cNvPr name="Freeform 5" id="5"/>
          <p:cNvSpPr/>
          <p:nvPr/>
        </p:nvSpPr>
        <p:spPr>
          <a:xfrm flipH="false" flipV="false" rot="0">
            <a:off x="815186" y="2624017"/>
            <a:ext cx="5518286" cy="4212435"/>
          </a:xfrm>
          <a:custGeom>
            <a:avLst/>
            <a:gdLst/>
            <a:ahLst/>
            <a:cxnLst/>
            <a:rect r="r" b="b" t="t" l="l"/>
            <a:pathLst>
              <a:path h="4212435" w="5518286">
                <a:moveTo>
                  <a:pt x="0" y="0"/>
                </a:moveTo>
                <a:lnTo>
                  <a:pt x="5518286" y="0"/>
                </a:lnTo>
                <a:lnTo>
                  <a:pt x="5518286" y="4212434"/>
                </a:lnTo>
                <a:lnTo>
                  <a:pt x="0" y="4212434"/>
                </a:lnTo>
                <a:lnTo>
                  <a:pt x="0" y="0"/>
                </a:lnTo>
                <a:close/>
              </a:path>
            </a:pathLst>
          </a:custGeom>
          <a:blipFill>
            <a:blip r:embed="rId2"/>
            <a:stretch>
              <a:fillRect l="-956" t="0" r="-956" b="0"/>
            </a:stretch>
          </a:blipFill>
        </p:spPr>
      </p:sp>
      <p:sp>
        <p:nvSpPr>
          <p:cNvPr name="Freeform 6" id="6"/>
          <p:cNvSpPr/>
          <p:nvPr/>
        </p:nvSpPr>
        <p:spPr>
          <a:xfrm flipH="false" flipV="false" rot="0">
            <a:off x="13436278" y="2137426"/>
            <a:ext cx="4247288" cy="5185616"/>
          </a:xfrm>
          <a:custGeom>
            <a:avLst/>
            <a:gdLst/>
            <a:ahLst/>
            <a:cxnLst/>
            <a:rect r="r" b="b" t="t" l="l"/>
            <a:pathLst>
              <a:path h="5185616" w="4247288">
                <a:moveTo>
                  <a:pt x="0" y="0"/>
                </a:moveTo>
                <a:lnTo>
                  <a:pt x="4247288" y="0"/>
                </a:lnTo>
                <a:lnTo>
                  <a:pt x="4247288" y="5185616"/>
                </a:lnTo>
                <a:lnTo>
                  <a:pt x="0" y="5185616"/>
                </a:lnTo>
                <a:lnTo>
                  <a:pt x="0" y="0"/>
                </a:lnTo>
                <a:close/>
              </a:path>
            </a:pathLst>
          </a:custGeom>
          <a:blipFill>
            <a:blip r:embed="rId3"/>
            <a:stretch>
              <a:fillRect l="0" t="-27868" r="0" b="-18390"/>
            </a:stretch>
          </a:blipFill>
        </p:spPr>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737929" y="1028700"/>
            <a:ext cx="7452911" cy="8229600"/>
          </a:xfrm>
          <a:custGeom>
            <a:avLst/>
            <a:gdLst/>
            <a:ahLst/>
            <a:cxnLst/>
            <a:rect r="r" b="b" t="t" l="l"/>
            <a:pathLst>
              <a:path h="8229600" w="7452911">
                <a:moveTo>
                  <a:pt x="0" y="0"/>
                </a:moveTo>
                <a:lnTo>
                  <a:pt x="7452911" y="0"/>
                </a:lnTo>
                <a:lnTo>
                  <a:pt x="7452911" y="8229600"/>
                </a:lnTo>
                <a:lnTo>
                  <a:pt x="0" y="8229600"/>
                </a:lnTo>
                <a:lnTo>
                  <a:pt x="0" y="0"/>
                </a:lnTo>
                <a:close/>
              </a:path>
            </a:pathLst>
          </a:custGeom>
          <a:blipFill>
            <a:blip r:embed="rId2"/>
            <a:stretch>
              <a:fillRect l="0" t="0" r="0" b="0"/>
            </a:stretch>
          </a:blipFill>
        </p:spPr>
      </p:sp>
      <p:sp>
        <p:nvSpPr>
          <p:cNvPr name="TextBox 3" id="3"/>
          <p:cNvSpPr txBox="true"/>
          <p:nvPr/>
        </p:nvSpPr>
        <p:spPr>
          <a:xfrm rot="0">
            <a:off x="8916762" y="2525918"/>
            <a:ext cx="8697618" cy="4564757"/>
          </a:xfrm>
          <a:prstGeom prst="rect">
            <a:avLst/>
          </a:prstGeom>
        </p:spPr>
        <p:txBody>
          <a:bodyPr anchor="t" rtlCol="false" tIns="0" lIns="0" bIns="0" rIns="0">
            <a:spAutoFit/>
          </a:bodyPr>
          <a:lstStyle/>
          <a:p>
            <a:pPr algn="ctr">
              <a:lnSpc>
                <a:spcPts val="11949"/>
              </a:lnSpc>
            </a:pPr>
            <a:r>
              <a:rPr lang="en-US" sz="8535">
                <a:solidFill>
                  <a:srgbClr val="222366"/>
                </a:solidFill>
                <a:latin typeface="Brick Sans"/>
              </a:rPr>
              <a:t>Digital</a:t>
            </a:r>
          </a:p>
          <a:p>
            <a:pPr algn="ctr">
              <a:lnSpc>
                <a:spcPts val="11949"/>
              </a:lnSpc>
            </a:pPr>
            <a:r>
              <a:rPr lang="en-US" sz="8535">
                <a:solidFill>
                  <a:srgbClr val="222366"/>
                </a:solidFill>
                <a:latin typeface="Brick Sans"/>
              </a:rPr>
              <a:t>Signal  </a:t>
            </a:r>
          </a:p>
          <a:p>
            <a:pPr algn="ctr">
              <a:lnSpc>
                <a:spcPts val="11949"/>
              </a:lnSpc>
            </a:pPr>
            <a:r>
              <a:rPr lang="en-US" sz="8535">
                <a:solidFill>
                  <a:srgbClr val="222366"/>
                </a:solidFill>
                <a:latin typeface="Brick Sans"/>
              </a:rPr>
              <a:t>Prcessing!!!</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993551" y="3422191"/>
            <a:ext cx="6191914" cy="6073635"/>
          </a:xfrm>
          <a:custGeom>
            <a:avLst/>
            <a:gdLst/>
            <a:ahLst/>
            <a:cxnLst/>
            <a:rect r="r" b="b" t="t" l="l"/>
            <a:pathLst>
              <a:path h="6073635" w="6191914">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3653701" y="2899994"/>
            <a:ext cx="1599082" cy="2226569"/>
          </a:xfrm>
          <a:custGeom>
            <a:avLst/>
            <a:gdLst/>
            <a:ahLst/>
            <a:cxnLst/>
            <a:rect r="r" b="b" t="t" l="l"/>
            <a:pathLst>
              <a:path h="2226569" w="1599082">
                <a:moveTo>
                  <a:pt x="0" y="0"/>
                </a:moveTo>
                <a:lnTo>
                  <a:pt x="1599082" y="0"/>
                </a:lnTo>
                <a:lnTo>
                  <a:pt x="1599082" y="2226570"/>
                </a:lnTo>
                <a:lnTo>
                  <a:pt x="0" y="2226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31141" y="2106683"/>
            <a:ext cx="6191914" cy="6073635"/>
          </a:xfrm>
          <a:custGeom>
            <a:avLst/>
            <a:gdLst/>
            <a:ahLst/>
            <a:cxnLst/>
            <a:rect r="r" b="b" t="t" l="l"/>
            <a:pathLst>
              <a:path h="6073635" w="6191914">
                <a:moveTo>
                  <a:pt x="0" y="0"/>
                </a:moveTo>
                <a:lnTo>
                  <a:pt x="6191914" y="0"/>
                </a:lnTo>
                <a:lnTo>
                  <a:pt x="6191914" y="6073634"/>
                </a:lnTo>
                <a:lnTo>
                  <a:pt x="0" y="60736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5077">
            <a:off x="12471310" y="3242471"/>
            <a:ext cx="1510689" cy="1741885"/>
          </a:xfrm>
          <a:custGeom>
            <a:avLst/>
            <a:gdLst/>
            <a:ahLst/>
            <a:cxnLst/>
            <a:rect r="r" b="b" t="t" l="l"/>
            <a:pathLst>
              <a:path h="1741885" w="1510689">
                <a:moveTo>
                  <a:pt x="0" y="0"/>
                </a:moveTo>
                <a:lnTo>
                  <a:pt x="1510689" y="0"/>
                </a:lnTo>
                <a:lnTo>
                  <a:pt x="1510689" y="1741885"/>
                </a:lnTo>
                <a:lnTo>
                  <a:pt x="0" y="1741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76991" y="3904564"/>
            <a:ext cx="6275354" cy="6756775"/>
          </a:xfrm>
          <a:custGeom>
            <a:avLst/>
            <a:gdLst/>
            <a:ahLst/>
            <a:cxnLst/>
            <a:rect r="r" b="b" t="t" l="l"/>
            <a:pathLst>
              <a:path h="6756775" w="6275354">
                <a:moveTo>
                  <a:pt x="0" y="0"/>
                </a:moveTo>
                <a:lnTo>
                  <a:pt x="6275354" y="0"/>
                </a:lnTo>
                <a:lnTo>
                  <a:pt x="6275354" y="6756775"/>
                </a:lnTo>
                <a:lnTo>
                  <a:pt x="0" y="6756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467531" y="4013279"/>
            <a:ext cx="5041241" cy="6539345"/>
          </a:xfrm>
          <a:custGeom>
            <a:avLst/>
            <a:gdLst/>
            <a:ahLst/>
            <a:cxnLst/>
            <a:rect r="r" b="b" t="t" l="l"/>
            <a:pathLst>
              <a:path h="6539345" w="5041241">
                <a:moveTo>
                  <a:pt x="0" y="0"/>
                </a:moveTo>
                <a:lnTo>
                  <a:pt x="5041240" y="0"/>
                </a:lnTo>
                <a:lnTo>
                  <a:pt x="5041240" y="6539345"/>
                </a:lnTo>
                <a:lnTo>
                  <a:pt x="0" y="65393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644036" y="-751374"/>
            <a:ext cx="6190442" cy="9729574"/>
          </a:xfrm>
          <a:custGeom>
            <a:avLst/>
            <a:gdLst/>
            <a:ahLst/>
            <a:cxnLst/>
            <a:rect r="r" b="b" t="t" l="l"/>
            <a:pathLst>
              <a:path h="9729574" w="6190442">
                <a:moveTo>
                  <a:pt x="0" y="0"/>
                </a:moveTo>
                <a:lnTo>
                  <a:pt x="6190442" y="0"/>
                </a:lnTo>
                <a:lnTo>
                  <a:pt x="6190442" y="9729575"/>
                </a:lnTo>
                <a:lnTo>
                  <a:pt x="0" y="97295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6347314" y="775637"/>
            <a:ext cx="4763853" cy="6927325"/>
            <a:chOff x="0" y="0"/>
            <a:chExt cx="812800" cy="1181928"/>
          </a:xfrm>
        </p:grpSpPr>
        <p:sp>
          <p:nvSpPr>
            <p:cNvPr name="Freeform 10" id="10"/>
            <p:cNvSpPr/>
            <p:nvPr/>
          </p:nvSpPr>
          <p:spPr>
            <a:xfrm flipH="false" flipV="false" rot="0">
              <a:off x="0" y="0"/>
              <a:ext cx="812800" cy="1181927"/>
            </a:xfrm>
            <a:custGeom>
              <a:avLst/>
              <a:gdLst/>
              <a:ahLst/>
              <a:cxnLst/>
              <a:rect r="r" b="b" t="t" l="l"/>
              <a:pathLst>
                <a:path h="1181927" w="812800">
                  <a:moveTo>
                    <a:pt x="0" y="0"/>
                  </a:moveTo>
                  <a:lnTo>
                    <a:pt x="812800" y="0"/>
                  </a:lnTo>
                  <a:lnTo>
                    <a:pt x="812800" y="1181927"/>
                  </a:lnTo>
                  <a:lnTo>
                    <a:pt x="0" y="1181927"/>
                  </a:lnTo>
                  <a:close/>
                </a:path>
              </a:pathLst>
            </a:custGeom>
            <a:solidFill>
              <a:srgbClr val="E9EAF6"/>
            </a:solidFill>
          </p:spPr>
        </p:sp>
        <p:sp>
          <p:nvSpPr>
            <p:cNvPr name="TextBox 11" id="11"/>
            <p:cNvSpPr txBox="true"/>
            <p:nvPr/>
          </p:nvSpPr>
          <p:spPr>
            <a:xfrm>
              <a:off x="0" y="-38100"/>
              <a:ext cx="812800" cy="1220028"/>
            </a:xfrm>
            <a:prstGeom prst="rect">
              <a:avLst/>
            </a:prstGeom>
          </p:spPr>
          <p:txBody>
            <a:bodyPr anchor="ctr" rtlCol="false" tIns="42500" lIns="42500" bIns="42500" rIns="42500"/>
            <a:lstStyle/>
            <a:p>
              <a:pPr algn="ctr">
                <a:lnSpc>
                  <a:spcPts val="2940"/>
                </a:lnSpc>
                <a:spcBef>
                  <a:spcPct val="0"/>
                </a:spcBef>
              </a:pPr>
            </a:p>
          </p:txBody>
        </p:sp>
      </p:grpSp>
      <p:sp>
        <p:nvSpPr>
          <p:cNvPr name="TextBox 12" id="12"/>
          <p:cNvSpPr txBox="true"/>
          <p:nvPr/>
        </p:nvSpPr>
        <p:spPr>
          <a:xfrm rot="0">
            <a:off x="6669007" y="3355516"/>
            <a:ext cx="4120468" cy="4207775"/>
          </a:xfrm>
          <a:prstGeom prst="rect">
            <a:avLst/>
          </a:prstGeom>
        </p:spPr>
        <p:txBody>
          <a:bodyPr anchor="t" rtlCol="false" tIns="0" lIns="0" bIns="0" rIns="0">
            <a:spAutoFit/>
          </a:bodyPr>
          <a:lstStyle/>
          <a:p>
            <a:pPr algn="ctr">
              <a:lnSpc>
                <a:spcPts val="3709"/>
              </a:lnSpc>
            </a:pPr>
            <a:r>
              <a:rPr lang="en-US" sz="2649">
                <a:solidFill>
                  <a:srgbClr val="222366"/>
                </a:solidFill>
                <a:latin typeface="Public Sans"/>
              </a:rPr>
              <a:t> </a:t>
            </a:r>
            <a:r>
              <a:rPr lang="en-US" sz="2649">
                <a:solidFill>
                  <a:srgbClr val="222366"/>
                </a:solidFill>
                <a:latin typeface="Public Sans"/>
              </a:rPr>
              <a:t>It has enabled the processing of </a:t>
            </a:r>
            <a:r>
              <a:rPr lang="en-US" sz="2649">
                <a:solidFill>
                  <a:srgbClr val="222366"/>
                </a:solidFill>
                <a:latin typeface="Public Sans Bold"/>
              </a:rPr>
              <a:t>complex signals in real-time</a:t>
            </a:r>
            <a:r>
              <a:rPr lang="en-US" sz="2649">
                <a:solidFill>
                  <a:srgbClr val="222366"/>
                </a:solidFill>
                <a:latin typeface="Public Sans"/>
              </a:rPr>
              <a:t> within a small form factor. DSP chips have become </a:t>
            </a:r>
            <a:r>
              <a:rPr lang="en-US" sz="2649">
                <a:solidFill>
                  <a:srgbClr val="222366"/>
                </a:solidFill>
                <a:latin typeface="Public Sans Bold"/>
              </a:rPr>
              <a:t>smaller </a:t>
            </a:r>
            <a:r>
              <a:rPr lang="en-US" sz="2649">
                <a:solidFill>
                  <a:srgbClr val="222366"/>
                </a:solidFill>
                <a:latin typeface="Public Sans"/>
              </a:rPr>
              <a:t>and </a:t>
            </a:r>
            <a:r>
              <a:rPr lang="en-US" sz="2649">
                <a:solidFill>
                  <a:srgbClr val="222366"/>
                </a:solidFill>
                <a:latin typeface="Public Sans Bold"/>
              </a:rPr>
              <a:t>more energy-efficient</a:t>
            </a:r>
            <a:r>
              <a:rPr lang="en-US" sz="2649">
                <a:solidFill>
                  <a:srgbClr val="222366"/>
                </a:solidFill>
                <a:latin typeface="Public Sans"/>
              </a:rPr>
              <a:t>, allowing for their </a:t>
            </a:r>
            <a:r>
              <a:rPr lang="en-US" sz="2649">
                <a:solidFill>
                  <a:srgbClr val="222366"/>
                </a:solidFill>
                <a:latin typeface="Public Sans Bold"/>
              </a:rPr>
              <a:t>integration into compact medical devices.</a:t>
            </a:r>
          </a:p>
        </p:txBody>
      </p:sp>
      <p:sp>
        <p:nvSpPr>
          <p:cNvPr name="TextBox 13" id="13"/>
          <p:cNvSpPr txBox="true"/>
          <p:nvPr/>
        </p:nvSpPr>
        <p:spPr>
          <a:xfrm rot="0">
            <a:off x="6288308" y="962025"/>
            <a:ext cx="4901897" cy="2012893"/>
          </a:xfrm>
          <a:prstGeom prst="rect">
            <a:avLst/>
          </a:prstGeom>
        </p:spPr>
        <p:txBody>
          <a:bodyPr anchor="t" rtlCol="false" tIns="0" lIns="0" bIns="0" rIns="0">
            <a:spAutoFit/>
          </a:bodyPr>
          <a:lstStyle/>
          <a:p>
            <a:pPr algn="ctr">
              <a:lnSpc>
                <a:spcPts val="4028"/>
              </a:lnSpc>
            </a:pPr>
            <a:r>
              <a:rPr lang="en-US" sz="2877">
                <a:solidFill>
                  <a:srgbClr val="222366"/>
                </a:solidFill>
                <a:latin typeface="Public Sans Heavy"/>
              </a:rPr>
              <a:t>Advancements in DSP has been instrumental in the miniaturization of medical devices.</a:t>
            </a:r>
          </a:p>
        </p:txBody>
      </p:sp>
      <p:sp>
        <p:nvSpPr>
          <p:cNvPr name="TextBox 14" id="14"/>
          <p:cNvSpPr txBox="true"/>
          <p:nvPr/>
        </p:nvSpPr>
        <p:spPr>
          <a:xfrm rot="0">
            <a:off x="3205316" y="9292770"/>
            <a:ext cx="11664281" cy="758174"/>
          </a:xfrm>
          <a:prstGeom prst="rect">
            <a:avLst/>
          </a:prstGeom>
        </p:spPr>
        <p:txBody>
          <a:bodyPr anchor="t" rtlCol="false" tIns="0" lIns="0" bIns="0" rIns="0">
            <a:spAutoFit/>
          </a:bodyPr>
          <a:lstStyle/>
          <a:p>
            <a:pPr algn="ctr">
              <a:lnSpc>
                <a:spcPts val="3092"/>
              </a:lnSpc>
            </a:pPr>
            <a:r>
              <a:rPr lang="en-US" sz="2208">
                <a:solidFill>
                  <a:srgbClr val="222366"/>
                </a:solidFill>
                <a:latin typeface="Garet"/>
              </a:rPr>
              <a:t>Including other Key factors like </a:t>
            </a:r>
            <a:r>
              <a:rPr lang="en-US" sz="2208">
                <a:solidFill>
                  <a:srgbClr val="222366"/>
                </a:solidFill>
                <a:latin typeface="Garet Bold"/>
              </a:rPr>
              <a:t>Microelectromechanical Systems (MEMS)</a:t>
            </a:r>
            <a:r>
              <a:rPr lang="en-US" sz="2208">
                <a:solidFill>
                  <a:srgbClr val="222366"/>
                </a:solidFill>
                <a:latin typeface="Garet"/>
              </a:rPr>
              <a:t>, </a:t>
            </a:r>
            <a:r>
              <a:rPr lang="en-US" sz="2208">
                <a:solidFill>
                  <a:srgbClr val="222366"/>
                </a:solidFill>
                <a:latin typeface="Garet Bold"/>
              </a:rPr>
              <a:t>Integration of AI and Wireless Technologies</a:t>
            </a:r>
            <a:r>
              <a:rPr lang="en-US" sz="2208">
                <a:solidFill>
                  <a:srgbClr val="222366"/>
                </a:solidFill>
                <a:latin typeface="Garet"/>
              </a:rPr>
              <a:t>, </a:t>
            </a:r>
            <a:r>
              <a:rPr lang="en-US" sz="2208">
                <a:solidFill>
                  <a:srgbClr val="222366"/>
                </a:solidFill>
                <a:latin typeface="Garet Bold"/>
              </a:rPr>
              <a:t>Silicon Ultrasound Technology:</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2894" y="1049600"/>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1979827" y="-203162"/>
            <a:ext cx="1769402" cy="2463725"/>
          </a:xfrm>
          <a:custGeom>
            <a:avLst/>
            <a:gdLst/>
            <a:ahLst/>
            <a:cxnLst/>
            <a:rect r="r" b="b" t="t" l="l"/>
            <a:pathLst>
              <a:path h="2463725" w="1769402">
                <a:moveTo>
                  <a:pt x="0" y="0"/>
                </a:moveTo>
                <a:lnTo>
                  <a:pt x="1769402" y="0"/>
                </a:lnTo>
                <a:lnTo>
                  <a:pt x="1769402" y="2463724"/>
                </a:lnTo>
                <a:lnTo>
                  <a:pt x="0" y="2463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2242" y="1280281"/>
            <a:ext cx="7876905" cy="7726439"/>
          </a:xfrm>
          <a:custGeom>
            <a:avLst/>
            <a:gdLst/>
            <a:ahLst/>
            <a:cxnLst/>
            <a:rect r="r" b="b" t="t" l="l"/>
            <a:pathLst>
              <a:path h="7726439" w="7876905">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5077">
            <a:off x="14265134" y="-162966"/>
            <a:ext cx="2066999" cy="2383332"/>
          </a:xfrm>
          <a:custGeom>
            <a:avLst/>
            <a:gdLst/>
            <a:ahLst/>
            <a:cxnLst/>
            <a:rect r="r" b="b" t="t" l="l"/>
            <a:pathLst>
              <a:path h="2383332" w="2066999">
                <a:moveTo>
                  <a:pt x="0" y="0"/>
                </a:moveTo>
                <a:lnTo>
                  <a:pt x="2066999" y="0"/>
                </a:lnTo>
                <a:lnTo>
                  <a:pt x="2066999" y="2383332"/>
                </a:lnTo>
                <a:lnTo>
                  <a:pt x="0" y="2383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129847" y="603503"/>
            <a:ext cx="12092272" cy="4190887"/>
            <a:chOff x="0" y="0"/>
            <a:chExt cx="1100680" cy="381469"/>
          </a:xfrm>
        </p:grpSpPr>
        <p:sp>
          <p:nvSpPr>
            <p:cNvPr name="Freeform 7" id="7"/>
            <p:cNvSpPr/>
            <p:nvPr/>
          </p:nvSpPr>
          <p:spPr>
            <a:xfrm flipH="false" flipV="false" rot="0">
              <a:off x="0" y="0"/>
              <a:ext cx="1100680" cy="381469"/>
            </a:xfrm>
            <a:custGeom>
              <a:avLst/>
              <a:gdLst/>
              <a:ahLst/>
              <a:cxnLst/>
              <a:rect r="r" b="b" t="t" l="l"/>
              <a:pathLst>
                <a:path h="381469" w="1100680">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sp>
        <p:sp>
          <p:nvSpPr>
            <p:cNvPr name="TextBox 8" id="8"/>
            <p:cNvSpPr txBox="true"/>
            <p:nvPr/>
          </p:nvSpPr>
          <p:spPr>
            <a:xfrm>
              <a:off x="0" y="-38100"/>
              <a:ext cx="1100680" cy="41956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432945" y="5542054"/>
            <a:ext cx="5018594" cy="5403600"/>
          </a:xfrm>
          <a:custGeom>
            <a:avLst/>
            <a:gdLst/>
            <a:ahLst/>
            <a:cxnLst/>
            <a:rect r="r" b="b" t="t" l="l"/>
            <a:pathLst>
              <a:path h="5403600" w="5018594">
                <a:moveTo>
                  <a:pt x="0" y="0"/>
                </a:moveTo>
                <a:lnTo>
                  <a:pt x="5018594" y="0"/>
                </a:lnTo>
                <a:lnTo>
                  <a:pt x="5018594" y="5403600"/>
                </a:lnTo>
                <a:lnTo>
                  <a:pt x="0" y="5403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639554" y="5542054"/>
            <a:ext cx="3814457" cy="5060639"/>
          </a:xfrm>
          <a:custGeom>
            <a:avLst/>
            <a:gdLst/>
            <a:ahLst/>
            <a:cxnLst/>
            <a:rect r="r" b="b" t="t" l="l"/>
            <a:pathLst>
              <a:path h="5060639" w="3814457">
                <a:moveTo>
                  <a:pt x="0" y="0"/>
                </a:moveTo>
                <a:lnTo>
                  <a:pt x="3814457" y="0"/>
                </a:lnTo>
                <a:lnTo>
                  <a:pt x="3814457" y="5060640"/>
                </a:lnTo>
                <a:lnTo>
                  <a:pt x="0" y="50606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644433" y="5542054"/>
            <a:ext cx="4031635" cy="5229715"/>
          </a:xfrm>
          <a:custGeom>
            <a:avLst/>
            <a:gdLst/>
            <a:ahLst/>
            <a:cxnLst/>
            <a:rect r="r" b="b" t="t" l="l"/>
            <a:pathLst>
              <a:path h="5229715" w="4031635">
                <a:moveTo>
                  <a:pt x="0" y="0"/>
                </a:moveTo>
                <a:lnTo>
                  <a:pt x="4031635" y="0"/>
                </a:lnTo>
                <a:lnTo>
                  <a:pt x="4031635" y="5229715"/>
                </a:lnTo>
                <a:lnTo>
                  <a:pt x="0" y="52297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257881">
            <a:off x="-400893" y="2974914"/>
            <a:ext cx="3549762" cy="3440042"/>
          </a:xfrm>
          <a:custGeom>
            <a:avLst/>
            <a:gdLst/>
            <a:ahLst/>
            <a:cxnLst/>
            <a:rect r="r" b="b" t="t" l="l"/>
            <a:pathLst>
              <a:path h="3440042" w="3549762">
                <a:moveTo>
                  <a:pt x="0" y="0"/>
                </a:moveTo>
                <a:lnTo>
                  <a:pt x="3549762" y="0"/>
                </a:lnTo>
                <a:lnTo>
                  <a:pt x="3549762" y="3440042"/>
                </a:lnTo>
                <a:lnTo>
                  <a:pt x="0" y="34400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248570">
            <a:off x="15858283" y="2774300"/>
            <a:ext cx="2885297" cy="4111175"/>
          </a:xfrm>
          <a:custGeom>
            <a:avLst/>
            <a:gdLst/>
            <a:ahLst/>
            <a:cxnLst/>
            <a:rect r="r" b="b" t="t" l="l"/>
            <a:pathLst>
              <a:path h="4111175" w="2885297">
                <a:moveTo>
                  <a:pt x="0" y="0"/>
                </a:moveTo>
                <a:lnTo>
                  <a:pt x="2885297" y="0"/>
                </a:lnTo>
                <a:lnTo>
                  <a:pt x="2885297" y="4111175"/>
                </a:lnTo>
                <a:lnTo>
                  <a:pt x="0" y="4111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2654197" y="5372979"/>
            <a:ext cx="3123355" cy="5205592"/>
          </a:xfrm>
          <a:custGeom>
            <a:avLst/>
            <a:gdLst/>
            <a:ahLst/>
            <a:cxnLst/>
            <a:rect r="r" b="b" t="t" l="l"/>
            <a:pathLst>
              <a:path h="5205592" w="3123355">
                <a:moveTo>
                  <a:pt x="0" y="0"/>
                </a:moveTo>
                <a:lnTo>
                  <a:pt x="3123356" y="0"/>
                </a:lnTo>
                <a:lnTo>
                  <a:pt x="3123356" y="5205592"/>
                </a:lnTo>
                <a:lnTo>
                  <a:pt x="0" y="52055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5500207">
            <a:off x="3544370" y="3949723"/>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true" flipV="false" rot="-5500207">
            <a:off x="12877809" y="3865185"/>
            <a:ext cx="1402006" cy="1402006"/>
          </a:xfrm>
          <a:custGeom>
            <a:avLst/>
            <a:gdLst/>
            <a:ahLst/>
            <a:cxnLst/>
            <a:rect r="r" b="b" t="t" l="l"/>
            <a:pathLst>
              <a:path h="1402006" w="1402006">
                <a:moveTo>
                  <a:pt x="1402007" y="0"/>
                </a:moveTo>
                <a:lnTo>
                  <a:pt x="0" y="0"/>
                </a:lnTo>
                <a:lnTo>
                  <a:pt x="0" y="1402006"/>
                </a:lnTo>
                <a:lnTo>
                  <a:pt x="1402007" y="1402006"/>
                </a:lnTo>
                <a:lnTo>
                  <a:pt x="1402007"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7" id="17"/>
          <p:cNvSpPr txBox="true"/>
          <p:nvPr/>
        </p:nvSpPr>
        <p:spPr>
          <a:xfrm rot="0">
            <a:off x="3884928" y="902526"/>
            <a:ext cx="10311897" cy="3326141"/>
          </a:xfrm>
          <a:prstGeom prst="rect">
            <a:avLst/>
          </a:prstGeom>
        </p:spPr>
        <p:txBody>
          <a:bodyPr anchor="t" rtlCol="false" tIns="0" lIns="0" bIns="0" rIns="0">
            <a:spAutoFit/>
          </a:bodyPr>
          <a:lstStyle/>
          <a:p>
            <a:pPr algn="ctr">
              <a:lnSpc>
                <a:spcPts val="13019"/>
              </a:lnSpc>
            </a:pPr>
            <a:r>
              <a:rPr lang="en-US" sz="9299">
                <a:solidFill>
                  <a:srgbClr val="222366"/>
                </a:solidFill>
                <a:latin typeface="Brick Sans"/>
              </a:rPr>
              <a:t>LETS DIVE DEEPER!</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DAGDNWRkEvY</dc:identifier>
  <dcterms:modified xsi:type="dcterms:W3CDTF">2011-08-01T06:04:30Z</dcterms:modified>
  <cp:revision>1</cp:revision>
  <dc:title>DSP -  Medical Industry</dc:title>
</cp:coreProperties>
</file>